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7" r:id="rId2"/>
    <p:sldId id="306" r:id="rId3"/>
    <p:sldId id="305" r:id="rId4"/>
    <p:sldId id="302" r:id="rId5"/>
    <p:sldId id="311" r:id="rId6"/>
    <p:sldId id="313" r:id="rId7"/>
    <p:sldId id="314" r:id="rId8"/>
    <p:sldId id="312" r:id="rId9"/>
    <p:sldId id="310" r:id="rId10"/>
    <p:sldId id="294" r:id="rId11"/>
    <p:sldId id="29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e DUJARDIN" initials="CD" lastIdx="1" clrIdx="0">
    <p:extLst>
      <p:ext uri="{19B8F6BF-5375-455C-9EA6-DF929625EA0E}">
        <p15:presenceInfo xmlns:p15="http://schemas.microsoft.com/office/powerpoint/2012/main" userId="S::Christiane.dujardin@actioncatholiquedesfemmes.org::ad0e77c0-a521-46a0-ab8c-d1192c406446" providerId="AD"/>
      </p:ext>
    </p:extLst>
  </p:cmAuthor>
  <p:cmAuthor id="2" name="Aude MONTREDON" initials="AM" lastIdx="2" clrIdx="1">
    <p:extLst>
      <p:ext uri="{19B8F6BF-5375-455C-9EA6-DF929625EA0E}">
        <p15:presenceInfo xmlns:p15="http://schemas.microsoft.com/office/powerpoint/2012/main" userId="S::aude.montredon@actioncatholiquedesfemmes.org::151c35ca-8f36-4c95-8534-8a3e2ef7e0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70" autoAdjust="0"/>
  </p:normalViewPr>
  <p:slideViewPr>
    <p:cSldViewPr>
      <p:cViewPr varScale="1">
        <p:scale>
          <a:sx n="50" d="100"/>
          <a:sy n="50" d="100"/>
        </p:scale>
        <p:origin x="1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32411-DD43-4FE2-84A6-D63E32544FB9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40E00-EF64-43F0-882A-B64D08E45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30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40E00-EF64-43F0-882A-B64D08E45E4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54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40E00-EF64-43F0-882A-B64D08E45E4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39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40E00-EF64-43F0-882A-B64D08E45E4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874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40E00-EF64-43F0-882A-B64D08E45E4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44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255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959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77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832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562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950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701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38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60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867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326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B67FC-02A3-4777-AFE8-6353D2A2AED3}" type="datetimeFigureOut">
              <a:rPr lang="fr-FR" smtClean="0"/>
              <a:t>15/11/2021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2AAAB-5B96-4451-BD02-4F5579987F6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22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jpeg"/><Relationship Id="rId7" Type="http://schemas.openxmlformats.org/officeDocument/2006/relationships/image" Target="../media/image3.png"/><Relationship Id="rId12" Type="http://schemas.openxmlformats.org/officeDocument/2006/relationships/image" Target="../media/image15.jpe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hyperlink" Target="http://www.actioncatholiquedesfemmes.org/" TargetMode="External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9.jpeg"/><Relationship Id="rId9" Type="http://schemas.openxmlformats.org/officeDocument/2006/relationships/image" Target="../media/image12.svg"/><Relationship Id="rId1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9.tiff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12" Type="http://schemas.openxmlformats.org/officeDocument/2006/relationships/image" Target="../media/image2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.png"/><Relationship Id="rId5" Type="http://schemas.openxmlformats.org/officeDocument/2006/relationships/image" Target="../media/image24.svg"/><Relationship Id="rId10" Type="http://schemas.openxmlformats.org/officeDocument/2006/relationships/image" Target="../media/image27.jpeg"/><Relationship Id="rId4" Type="http://schemas.openxmlformats.org/officeDocument/2006/relationships/image" Target="../media/image23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0844" y="116632"/>
            <a:ext cx="5620298" cy="6624736"/>
          </a:xfrm>
        </p:spPr>
        <p:txBody>
          <a:bodyPr anchor="b">
            <a:normAutofit fontScale="90000"/>
          </a:bodyPr>
          <a:lstStyle/>
          <a:p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b="1" dirty="0"/>
            </a:br>
            <a:br>
              <a:rPr lang="fr-FR" sz="3100" i="1" dirty="0">
                <a:solidFill>
                  <a:srgbClr val="7030A0"/>
                </a:solidFill>
              </a:rPr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r>
              <a:rPr lang="fr-FR" sz="3100" dirty="0">
                <a:solidFill>
                  <a:schemeClr val="accent6"/>
                </a:solidFill>
              </a:rPr>
              <a:t>  	</a:t>
            </a:r>
            <a:br>
              <a:rPr lang="fr-FR" sz="3100" dirty="0">
                <a:solidFill>
                  <a:schemeClr val="accent6"/>
                </a:solidFill>
              </a:rPr>
            </a:br>
            <a:br>
              <a:rPr lang="fr-FR" sz="3100" dirty="0">
                <a:solidFill>
                  <a:schemeClr val="accent6"/>
                </a:solidFill>
              </a:rPr>
            </a:br>
            <a:r>
              <a:rPr lang="fr-FR" sz="3100" dirty="0">
                <a:solidFill>
                  <a:schemeClr val="accent6"/>
                </a:solidFill>
              </a:rPr>
              <a:t>« </a:t>
            </a:r>
            <a:r>
              <a:rPr lang="fr-FR" sz="2700" i="1" dirty="0">
                <a:solidFill>
                  <a:schemeClr val="accent6">
                    <a:lumMod val="75000"/>
                  </a:schemeClr>
                </a:solidFill>
              </a:rPr>
              <a:t> La  violence à l’égard des femmes n’est jamais acceptable, jamais excusable, jamais tolérable » </a:t>
            </a:r>
            <a:r>
              <a:rPr lang="fr-FR" sz="2700" i="1" dirty="0">
                <a:solidFill>
                  <a:schemeClr val="accent6"/>
                </a:solidFill>
              </a:rPr>
              <a:t>Ban Ki –Moon</a:t>
            </a:r>
            <a:br>
              <a:rPr lang="fr-FR" sz="2700" i="1" dirty="0"/>
            </a:br>
            <a:br>
              <a:rPr lang="fr-FR" sz="31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fr-FR" sz="31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br>
              <a:rPr lang="fr-FR" sz="3100" dirty="0"/>
            </a:br>
            <a:r>
              <a:rPr lang="fr-FR" sz="3100" dirty="0"/>
              <a:t> </a:t>
            </a:r>
            <a:br>
              <a:rPr lang="fr-FR" sz="3100" dirty="0"/>
            </a:br>
            <a:br>
              <a:rPr lang="fr-FR" sz="3100" dirty="0"/>
            </a:br>
            <a:r>
              <a:rPr lang="fr-FR" sz="3100" dirty="0"/>
              <a:t>Projet d’une permanence d’accueil</a:t>
            </a:r>
            <a:br>
              <a:rPr lang="fr-FR" sz="3100" dirty="0"/>
            </a:br>
            <a:br>
              <a:rPr lang="fr-FR" sz="3100" dirty="0">
                <a:solidFill>
                  <a:schemeClr val="bg1"/>
                </a:solidFill>
              </a:rPr>
            </a:br>
            <a:br>
              <a:rPr lang="fr-FR" sz="2100" dirty="0">
                <a:solidFill>
                  <a:schemeClr val="bg1"/>
                </a:solidFill>
              </a:rPr>
            </a:br>
            <a:endParaRPr lang="fr-FR" sz="3100" dirty="0">
              <a:solidFill>
                <a:schemeClr val="bg1"/>
              </a:solidFill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EC57F05-FC20-4EF9-8C0C-B48143966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" y="0"/>
            <a:ext cx="1879202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38C7C3E-3354-433A-99B4-182A8094A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891" y="2132856"/>
            <a:ext cx="3386203" cy="225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2DB245C-852E-41F9-A39B-F4CC5E91377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901" y="5208889"/>
            <a:ext cx="315519" cy="2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70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4D7740DE-9F6F-4791-B376-C8AF392E36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4"/>
          <a:stretch/>
        </p:blipFill>
        <p:spPr bwMode="auto">
          <a:xfrm>
            <a:off x="4786809" y="2833918"/>
            <a:ext cx="3905796" cy="1918255"/>
          </a:xfrm>
          <a:custGeom>
            <a:avLst/>
            <a:gdLst/>
            <a:ahLst/>
            <a:cxnLst/>
            <a:rect l="l" t="t" r="r" b="b"/>
            <a:pathLst>
              <a:path w="5203590" h="2286000">
                <a:moveTo>
                  <a:pt x="0" y="0"/>
                </a:moveTo>
                <a:lnTo>
                  <a:pt x="5203590" y="0"/>
                </a:lnTo>
                <a:lnTo>
                  <a:pt x="5203590" y="2286000"/>
                </a:lnTo>
                <a:lnTo>
                  <a:pt x="1059212" y="2286000"/>
                </a:lnTo>
                <a:lnTo>
                  <a:pt x="925708" y="1997870"/>
                </a:lnTo>
                <a:lnTo>
                  <a:pt x="925707" y="199787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ortz Cyril Toulon - Assurance (adresse)">
            <a:extLst>
              <a:ext uri="{FF2B5EF4-FFF2-40B4-BE49-F238E27FC236}">
                <a16:creationId xmlns:a16="http://schemas.microsoft.com/office/drawing/2014/main" id="{3A027569-5635-4332-98E4-1D527E5F74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5" r="13666" b="-1"/>
          <a:stretch/>
        </p:blipFill>
        <p:spPr bwMode="auto">
          <a:xfrm>
            <a:off x="5292494" y="4641464"/>
            <a:ext cx="3650211" cy="2187234"/>
          </a:xfrm>
          <a:custGeom>
            <a:avLst/>
            <a:gdLst/>
            <a:ahLst/>
            <a:cxnLst/>
            <a:rect l="l" t="t" r="r" b="b"/>
            <a:pathLst>
              <a:path w="4144382" h="2286000">
                <a:moveTo>
                  <a:pt x="0" y="0"/>
                </a:moveTo>
                <a:lnTo>
                  <a:pt x="4144382" y="0"/>
                </a:lnTo>
                <a:lnTo>
                  <a:pt x="4144382" y="2286000"/>
                </a:lnTo>
                <a:lnTo>
                  <a:pt x="1054581" y="2286000"/>
                </a:lnTo>
                <a:lnTo>
                  <a:pt x="1054581" y="2285999"/>
                </a:lnTo>
                <a:lnTo>
                  <a:pt x="1059211" y="2285999"/>
                </a:lnTo>
                <a:close/>
              </a:path>
            </a:pathLst>
          </a:custGeom>
          <a:noFill/>
          <a:effectLst>
            <a:glow rad="127000">
              <a:schemeClr val="tx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B4F3587-A430-4506-B472-71125CE55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4" y="16080"/>
            <a:ext cx="4572000" cy="6842872"/>
          </a:xfrm>
          <a:solidFill>
            <a:schemeClr val="tx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fr-FR" sz="1400" b="0" i="0" dirty="0">
                <a:effectLst/>
                <a:latin typeface="Open Sans"/>
              </a:rPr>
            </a:br>
            <a:br>
              <a:rPr lang="fr-FR" sz="1400" b="0" i="0" dirty="0">
                <a:effectLst/>
                <a:latin typeface="Open Sans"/>
              </a:rPr>
            </a:br>
            <a: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  <a:t>Accueil et information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  <a:t>sur rendez-vous 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  <a:t>98 rue de l’Université 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  <a:t>75007 Paris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  <a:t> Assemblée nationale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  <a:t> ou Solférino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  <a:t>mardi de 10 h à 16 h 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  <a:t>01 40 62 65 00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  <a:t>	w</a:t>
            </a:r>
            <a:r>
              <a:rPr lang="fr-FR" sz="1400" i="0" dirty="0">
                <a:solidFill>
                  <a:schemeClr val="bg1"/>
                </a:solidFill>
                <a:effectLst/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ww.actioncatholiquedesfemmes.org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r>
              <a:rPr lang="fr-FR" sz="1400" i="0" dirty="0" err="1">
                <a:solidFill>
                  <a:schemeClr val="bg1"/>
                </a:solidFill>
                <a:effectLst/>
                <a:latin typeface="Open Sans"/>
              </a:rPr>
              <a:t>actioncatholiquedesfemmes</a:t>
            </a: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br>
              <a:rPr lang="fr-FR" sz="1400" i="0" dirty="0">
                <a:solidFill>
                  <a:schemeClr val="bg1"/>
                </a:solidFill>
                <a:effectLst/>
                <a:latin typeface="Open Sans"/>
              </a:rPr>
            </a:b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2AFB429-EE1A-40F7-AA40-FA489CE49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01408"/>
            <a:ext cx="4499992" cy="6108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r-FR" sz="1700" dirty="0">
              <a:latin typeface="Open Sans"/>
            </a:endParaRPr>
          </a:p>
          <a:p>
            <a:pPr marL="0" indent="0" algn="ctr">
              <a:buNone/>
            </a:pPr>
            <a:endParaRPr lang="fr-FR" sz="1700" dirty="0">
              <a:solidFill>
                <a:schemeClr val="bg1"/>
              </a:solidFill>
              <a:latin typeface="Open Sans"/>
            </a:endParaRPr>
          </a:p>
          <a:p>
            <a:pPr marL="0" indent="0" algn="ctr">
              <a:buNone/>
            </a:pPr>
            <a:endParaRPr lang="fr-FR" sz="1700" dirty="0">
              <a:solidFill>
                <a:schemeClr val="bg1"/>
              </a:solidFill>
              <a:latin typeface="Open Sans"/>
            </a:endParaRPr>
          </a:p>
          <a:p>
            <a:pPr marL="0" indent="0" algn="ctr">
              <a:buNone/>
            </a:pPr>
            <a:endParaRPr lang="fr-FR" sz="1700" dirty="0">
              <a:solidFill>
                <a:schemeClr val="bg1"/>
              </a:solidFill>
              <a:latin typeface="Open Sans"/>
            </a:endParaRPr>
          </a:p>
          <a:p>
            <a:pPr marL="0" indent="0" algn="ctr">
              <a:buNone/>
            </a:pPr>
            <a:r>
              <a:rPr lang="fr-FR" sz="1700" dirty="0" err="1">
                <a:solidFill>
                  <a:schemeClr val="bg1"/>
                </a:solidFill>
                <a:latin typeface="Open Sans"/>
              </a:rPr>
              <a:t>facebook</a:t>
            </a:r>
            <a:endParaRPr lang="fr-FR" sz="1700" dirty="0">
              <a:solidFill>
                <a:schemeClr val="bg1"/>
              </a:solidFill>
              <a:latin typeface="Open Sans"/>
            </a:endParaRPr>
          </a:p>
          <a:p>
            <a:pPr marL="0" indent="0" algn="ctr">
              <a:buNone/>
            </a:pPr>
            <a:endParaRPr lang="fr-FR" sz="1700" dirty="0">
              <a:solidFill>
                <a:schemeClr val="bg1"/>
              </a:solidFill>
              <a:latin typeface="Open Sans"/>
            </a:endParaRPr>
          </a:p>
          <a:p>
            <a:pPr marL="0" indent="0" algn="ctr">
              <a:buNone/>
            </a:pPr>
            <a:endParaRPr lang="fr-FR" sz="1700" dirty="0">
              <a:solidFill>
                <a:schemeClr val="bg1"/>
              </a:solidFill>
              <a:latin typeface="Open Sans"/>
            </a:endParaRPr>
          </a:p>
          <a:p>
            <a:pPr marL="0" indent="0" algn="ctr">
              <a:buNone/>
            </a:pPr>
            <a:endParaRPr lang="fr-FR" sz="1700" dirty="0">
              <a:solidFill>
                <a:schemeClr val="bg1"/>
              </a:solidFill>
              <a:latin typeface="Open Sans"/>
            </a:endParaRPr>
          </a:p>
          <a:p>
            <a:pPr marL="0" indent="0">
              <a:buNone/>
            </a:pPr>
            <a:endParaRPr lang="fr-FR" sz="1700" dirty="0">
              <a:solidFill>
                <a:schemeClr val="bg1"/>
              </a:solidFill>
              <a:latin typeface="Open Sans"/>
            </a:endParaRPr>
          </a:p>
          <a:p>
            <a:endParaRPr lang="fr-FR" sz="1700" dirty="0">
              <a:solidFill>
                <a:schemeClr val="accent6"/>
              </a:solidFill>
              <a:latin typeface="Open Sans"/>
            </a:endParaRPr>
          </a:p>
          <a:p>
            <a:endParaRPr lang="fr-FR" sz="1700" dirty="0"/>
          </a:p>
        </p:txBody>
      </p:sp>
      <p:pic>
        <p:nvPicPr>
          <p:cNvPr id="1026" name="Picture 2" descr="Action catholique des femmes">
            <a:extLst>
              <a:ext uri="{FF2B5EF4-FFF2-40B4-BE49-F238E27FC236}">
                <a16:creationId xmlns:a16="http://schemas.microsoft.com/office/drawing/2014/main" id="{BE674C73-ADC6-4805-9BD1-D259F2F5D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4664"/>
            <a:ext cx="2879906" cy="228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724611C-DC08-4E8B-BC0D-89C3EFED54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70" y="661987"/>
            <a:ext cx="315519" cy="256643"/>
          </a:xfrm>
          <a:prstGeom prst="rect">
            <a:avLst/>
          </a:prstGeom>
        </p:spPr>
      </p:pic>
      <p:pic>
        <p:nvPicPr>
          <p:cNvPr id="16" name="Graphique 15" descr="Combiné avec un remplissage uni">
            <a:extLst>
              <a:ext uri="{FF2B5EF4-FFF2-40B4-BE49-F238E27FC236}">
                <a16:creationId xmlns:a16="http://schemas.microsoft.com/office/drawing/2014/main" id="{F859B834-9E25-4C41-AB07-5815D9873DE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2031" y="5035232"/>
            <a:ext cx="214951" cy="199598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A8D5475-D76E-4C19-B6CD-1A222097908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0" y="5899886"/>
            <a:ext cx="214951" cy="214951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E8713EC0-F377-4F32-A28B-7FF56E8B678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3150" y="4523755"/>
            <a:ext cx="272711" cy="272711"/>
          </a:xfrm>
          <a:prstGeom prst="rect">
            <a:avLst/>
          </a:prstGeom>
        </p:spPr>
      </p:pic>
      <p:sp>
        <p:nvSpPr>
          <p:cNvPr id="6" name="AutoShape 2" descr="ordinateur  Icône gratuit">
            <a:extLst>
              <a:ext uri="{FF2B5EF4-FFF2-40B4-BE49-F238E27FC236}">
                <a16:creationId xmlns:a16="http://schemas.microsoft.com/office/drawing/2014/main" id="{3CAB7496-595B-463B-AC79-58349AF5B7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5200" y="23622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1F99658-EA76-4B7F-8286-08FCDF60EF60}"/>
              </a:ext>
            </a:extLst>
          </p:cNvPr>
          <p:cNvSpPr txBox="1"/>
          <p:nvPr/>
        </p:nvSpPr>
        <p:spPr>
          <a:xfrm>
            <a:off x="919507" y="366078"/>
            <a:ext cx="307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11" name="AutoShape 4" descr=" Ligne 12 afficher le plan">
            <a:extLst>
              <a:ext uri="{FF2B5EF4-FFF2-40B4-BE49-F238E27FC236}">
                <a16:creationId xmlns:a16="http://schemas.microsoft.com/office/drawing/2014/main" id="{10C3DCB7-4B99-4FCF-8BD2-82672477E1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" name="Image 1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29998B2-6B0D-435B-8E4A-EDE9B7509DF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07" y="1880324"/>
            <a:ext cx="426967" cy="42696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5BE60C8-8D85-4550-B421-9D7FE27C53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05" y="2615254"/>
            <a:ext cx="347225" cy="34722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2FD3B834-2FBB-4876-ABA0-C6EAD64663B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812" y="2644825"/>
            <a:ext cx="404616" cy="280119"/>
          </a:xfrm>
          <a:prstGeom prst="rect">
            <a:avLst/>
          </a:prstGeom>
        </p:spPr>
      </p:pic>
      <p:pic>
        <p:nvPicPr>
          <p:cNvPr id="28" name="Image 27" descr="Une image contenant texte, coup de poing américain, ciseaux, outil&#10;&#10;Description générée automatiquement">
            <a:extLst>
              <a:ext uri="{FF2B5EF4-FFF2-40B4-BE49-F238E27FC236}">
                <a16:creationId xmlns:a16="http://schemas.microsoft.com/office/drawing/2014/main" id="{AFECDB70-63CB-400D-BC71-B9D77C6157E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70" y="2660449"/>
            <a:ext cx="449667" cy="280119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8A520DFE-D88E-40A3-8CC4-F3B0F5F301E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5893" y="5277688"/>
            <a:ext cx="417623" cy="562534"/>
          </a:xfrm>
          <a:prstGeom prst="rect">
            <a:avLst/>
          </a:prstGeom>
        </p:spPr>
      </p:pic>
      <p:pic>
        <p:nvPicPr>
          <p:cNvPr id="34" name="Image 33" descr="Une image contenant carte&#10;&#10;Description générée automatiquement">
            <a:extLst>
              <a:ext uri="{FF2B5EF4-FFF2-40B4-BE49-F238E27FC236}">
                <a16:creationId xmlns:a16="http://schemas.microsoft.com/office/drawing/2014/main" id="{8FB88C83-C042-413E-9613-7955E03927F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3168438"/>
            <a:ext cx="3901939" cy="12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86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F3587-A430-4506-B472-71125CE55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05" y="206477"/>
            <a:ext cx="8553511" cy="1566340"/>
          </a:xfrm>
          <a:solidFill>
            <a:schemeClr val="tx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lnSpc>
                <a:spcPts val="1950"/>
              </a:lnSpc>
              <a:spcAft>
                <a:spcPts val="1200"/>
              </a:spcAft>
            </a:pPr>
            <a:br>
              <a:rPr lang="fr-FR" sz="2000" dirty="0">
                <a:solidFill>
                  <a:srgbClr val="7030A0"/>
                </a:solidFill>
                <a:latin typeface="Open Sans"/>
              </a:rPr>
            </a:br>
            <a:br>
              <a:rPr lang="fr-FR" sz="2000" dirty="0">
                <a:solidFill>
                  <a:srgbClr val="7030A0"/>
                </a:solidFill>
                <a:latin typeface="Open Sans"/>
              </a:rPr>
            </a:br>
            <a:endParaRPr lang="fr-FR" sz="2000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2AFB429-EE1A-40F7-AA40-FA489CE49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3" y="1862764"/>
            <a:ext cx="4392487" cy="499523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1371600" lvl="3" indent="0">
              <a:buNone/>
            </a:pPr>
            <a:endParaRPr lang="fr-FR" sz="7200" dirty="0">
              <a:solidFill>
                <a:schemeClr val="bg1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fr-FR" sz="7200" dirty="0">
              <a:solidFill>
                <a:schemeClr val="bg1"/>
              </a:solidFill>
              <a:effectLst/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 algn="ctr">
              <a:buNone/>
            </a:pPr>
            <a:endParaRPr lang="fr-FR" sz="7200" dirty="0">
              <a:solidFill>
                <a:srgbClr val="333333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7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7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fr-FR" sz="7200" dirty="0">
                <a:solidFill>
                  <a:srgbClr val="33333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7200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7200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72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FR" sz="7200" dirty="0">
              <a:solidFill>
                <a:schemeClr val="bg1"/>
              </a:solidFill>
              <a:latin typeface="Open Sans"/>
            </a:endParaRPr>
          </a:p>
          <a:p>
            <a:pPr marL="457200" lvl="1" indent="0">
              <a:buNone/>
            </a:pPr>
            <a:r>
              <a:rPr lang="fr-FR" sz="7200" dirty="0">
                <a:solidFill>
                  <a:schemeClr val="bg1"/>
                </a:solidFill>
                <a:latin typeface="Open Sans"/>
              </a:rPr>
              <a:t>	</a:t>
            </a:r>
            <a:r>
              <a:rPr lang="fr-FR" sz="5000" dirty="0">
                <a:solidFill>
                  <a:schemeClr val="bg1"/>
                </a:solidFill>
                <a:latin typeface="Open Sans"/>
              </a:rPr>
              <a:t>	</a:t>
            </a:r>
            <a:endParaRPr lang="fr-FR" sz="1700" dirty="0">
              <a:solidFill>
                <a:schemeClr val="bg1"/>
              </a:solidFill>
              <a:latin typeface="Open Sans"/>
            </a:endParaRPr>
          </a:p>
          <a:p>
            <a:endParaRPr lang="fr-FR" sz="1700" dirty="0"/>
          </a:p>
        </p:txBody>
      </p:sp>
      <p:pic>
        <p:nvPicPr>
          <p:cNvPr id="9" name="Graphique 8" descr="Logement contour">
            <a:extLst>
              <a:ext uri="{FF2B5EF4-FFF2-40B4-BE49-F238E27FC236}">
                <a16:creationId xmlns:a16="http://schemas.microsoft.com/office/drawing/2014/main" id="{C280DE04-3CB1-446A-A207-24606B487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375" y="2489081"/>
            <a:ext cx="589419" cy="589419"/>
          </a:xfrm>
          <a:prstGeom prst="rect">
            <a:avLst/>
          </a:prstGeom>
        </p:spPr>
      </p:pic>
      <p:pic>
        <p:nvPicPr>
          <p:cNvPr id="11" name="Espace réservé du contenu 18" descr="Oreille contour">
            <a:extLst>
              <a:ext uri="{FF2B5EF4-FFF2-40B4-BE49-F238E27FC236}">
                <a16:creationId xmlns:a16="http://schemas.microsoft.com/office/drawing/2014/main" id="{C1966219-7C18-448B-ACFD-A6AB2F1D2F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7544" y="4347920"/>
            <a:ext cx="661428" cy="661428"/>
          </a:xfrm>
          <a:prstGeom prst="rect">
            <a:avLst/>
          </a:prstGeom>
        </p:spPr>
      </p:pic>
      <p:pic>
        <p:nvPicPr>
          <p:cNvPr id="12" name="Graphique 11" descr="Boussole avec un remplissage uni">
            <a:extLst>
              <a:ext uri="{FF2B5EF4-FFF2-40B4-BE49-F238E27FC236}">
                <a16:creationId xmlns:a16="http://schemas.microsoft.com/office/drawing/2014/main" id="{2DFB41C4-5D8F-451B-A5F6-B2139C56D9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7544" y="5373216"/>
            <a:ext cx="661427" cy="661427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68B536C4-4DB0-45F0-866D-B1C36ED9E0A5}"/>
              </a:ext>
            </a:extLst>
          </p:cNvPr>
          <p:cNvSpPr txBox="1"/>
          <p:nvPr/>
        </p:nvSpPr>
        <p:spPr>
          <a:xfrm>
            <a:off x="4860032" y="1916832"/>
            <a:ext cx="4104455" cy="2760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1800" dirty="0">
              <a:solidFill>
                <a:srgbClr val="333333"/>
              </a:solidFill>
              <a:effectLst/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solidFill>
                <a:srgbClr val="333333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solidFill>
                <a:srgbClr val="333333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Graphique 21" descr="Combiné avec un remplissage uni">
            <a:extLst>
              <a:ext uri="{FF2B5EF4-FFF2-40B4-BE49-F238E27FC236}">
                <a16:creationId xmlns:a16="http://schemas.microsoft.com/office/drawing/2014/main" id="{282E448E-3125-445F-92EE-17868FFB654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 flipV="1">
            <a:off x="5039431" y="4636368"/>
            <a:ext cx="456291" cy="456291"/>
          </a:xfrm>
          <a:prstGeom prst="rect">
            <a:avLst/>
          </a:prstGeom>
        </p:spPr>
      </p:pic>
      <p:pic>
        <p:nvPicPr>
          <p:cNvPr id="13" name="Image 12" descr="Violences conjugales : pourquoi il faut parler, oser dénoncer... | Actu Lot">
            <a:extLst>
              <a:ext uri="{FF2B5EF4-FFF2-40B4-BE49-F238E27FC236}">
                <a16:creationId xmlns:a16="http://schemas.microsoft.com/office/drawing/2014/main" id="{1497F3B6-72FC-445A-BD82-26CD579BA881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96645"/>
            <a:ext cx="8824463" cy="169378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ABE87C8-0266-4ECA-8A59-4A8EEAF99E01}"/>
              </a:ext>
            </a:extLst>
          </p:cNvPr>
          <p:cNvSpPr txBox="1"/>
          <p:nvPr/>
        </p:nvSpPr>
        <p:spPr>
          <a:xfrm>
            <a:off x="1955166" y="1230055"/>
            <a:ext cx="5233668" cy="46166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Pour le respect et la dignité des femmes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D0EC12-152E-4ADF-A0CC-B2939D602A84}"/>
              </a:ext>
            </a:extLst>
          </p:cNvPr>
          <p:cNvSpPr txBox="1"/>
          <p:nvPr/>
        </p:nvSpPr>
        <p:spPr>
          <a:xfrm>
            <a:off x="1174802" y="5373216"/>
            <a:ext cx="32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conseil et orientation vers des structures spécifiques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09A534D-AE6D-40F0-A193-454FCA584CAE}"/>
              </a:ext>
            </a:extLst>
          </p:cNvPr>
          <p:cNvSpPr txBox="1"/>
          <p:nvPr/>
        </p:nvSpPr>
        <p:spPr>
          <a:xfrm>
            <a:off x="1174802" y="4347920"/>
            <a:ext cx="32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0">
              <a:buNone/>
            </a:pPr>
            <a:r>
              <a:rPr lang="fr-FR" dirty="0">
                <a:solidFill>
                  <a:srgbClr val="33333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écoute et information confidentielle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F9E0A12-4224-4256-B6F9-9B592446DEAE}"/>
              </a:ext>
            </a:extLst>
          </p:cNvPr>
          <p:cNvSpPr txBox="1"/>
          <p:nvPr/>
        </p:nvSpPr>
        <p:spPr>
          <a:xfrm>
            <a:off x="1140486" y="2513043"/>
            <a:ext cx="3261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0">
              <a:buNone/>
            </a:pPr>
            <a:r>
              <a:rPr lang="fr-FR" dirty="0">
                <a:solidFill>
                  <a:schemeClr val="bg1"/>
                </a:solidFill>
                <a:latin typeface="Open Sans"/>
              </a:rPr>
              <a:t>lieu gratuit et accueil personnalisé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F27C808C-3CF0-4191-8260-B81F43AA52D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84" y="3556554"/>
            <a:ext cx="599175" cy="487368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E245416A-E0DF-4F83-9CEA-F714E29896B4}"/>
              </a:ext>
            </a:extLst>
          </p:cNvPr>
          <p:cNvSpPr txBox="1"/>
          <p:nvPr/>
        </p:nvSpPr>
        <p:spPr>
          <a:xfrm>
            <a:off x="1222638" y="3579587"/>
            <a:ext cx="3253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fr-FR" dirty="0">
                <a:solidFill>
                  <a:srgbClr val="333333"/>
                </a:solidFill>
                <a:latin typeface="Open Sans"/>
                <a:cs typeface="Times New Roman" panose="02020603050405020304" pitchFamily="18" charset="0"/>
              </a:rPr>
              <a:t>98 rue de l’université</a:t>
            </a:r>
          </a:p>
          <a:p>
            <a:pPr marL="0" lvl="3"/>
            <a:r>
              <a:rPr lang="fr-FR" dirty="0">
                <a:solidFill>
                  <a:srgbClr val="333333"/>
                </a:solidFill>
                <a:latin typeface="Open Sans"/>
                <a:cs typeface="Times New Roman" panose="02020603050405020304" pitchFamily="18" charset="0"/>
              </a:rPr>
              <a:t> 75007 Paris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6AA2435-0977-41D5-8390-AEA27A99BA1B}"/>
              </a:ext>
            </a:extLst>
          </p:cNvPr>
          <p:cNvSpPr txBox="1"/>
          <p:nvPr/>
        </p:nvSpPr>
        <p:spPr>
          <a:xfrm>
            <a:off x="5534296" y="265154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0969D52-624E-4A8E-85A2-1E0FDF0A3237}"/>
              </a:ext>
            </a:extLst>
          </p:cNvPr>
          <p:cNvSpPr txBox="1"/>
          <p:nvPr/>
        </p:nvSpPr>
        <p:spPr>
          <a:xfrm>
            <a:off x="5485348" y="4340295"/>
            <a:ext cx="3129546" cy="116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>
              <a:solidFill>
                <a:srgbClr val="333333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01 40 62 65 00</a:t>
            </a:r>
            <a:endParaRPr lang="fr-FR" sz="1800" dirty="0">
              <a:solidFill>
                <a:srgbClr val="333333"/>
              </a:solidFill>
              <a:effectLst/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B6091A3-901B-45E2-A308-61886122D17A}"/>
              </a:ext>
            </a:extLst>
          </p:cNvPr>
          <p:cNvSpPr txBox="1"/>
          <p:nvPr/>
        </p:nvSpPr>
        <p:spPr>
          <a:xfrm>
            <a:off x="5658315" y="3571123"/>
            <a:ext cx="3387133" cy="773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33333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tous les </a:t>
            </a:r>
            <a:r>
              <a:rPr lang="fr-FR" dirty="0">
                <a:solidFill>
                  <a:srgbClr val="333333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Mardis</a:t>
            </a:r>
            <a:endParaRPr lang="fr-FR" sz="1800" dirty="0">
              <a:solidFill>
                <a:srgbClr val="333333"/>
              </a:solidFill>
              <a:effectLst/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solidFill>
                  <a:srgbClr val="333333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de 10 h à 16h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CD9886EF-25B2-4847-9C32-EEFE2ED49D4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5364" y="3566748"/>
            <a:ext cx="507619" cy="507619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A1BD5651-0650-4A13-AD0A-C67D01FF97D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373216"/>
            <a:ext cx="1294776" cy="118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08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808EFA-7A36-4DB8-AC80-C3DE6E95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accent6"/>
                </a:solidFill>
              </a:rPr>
              <a:t>Rappel du contexte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F2DD8-AC23-4A21-B014-176B0E11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276"/>
            <a:ext cx="8507288" cy="4534495"/>
          </a:xfrm>
        </p:spPr>
        <p:txBody>
          <a:bodyPr>
            <a:normAutofit/>
          </a:bodyPr>
          <a:lstStyle/>
          <a:p>
            <a:r>
              <a:rPr lang="fr-FR" sz="2800" dirty="0"/>
              <a:t>Faire valoir la dignité des femmes</a:t>
            </a:r>
            <a:endParaRPr lang="fr-FR" sz="1600" dirty="0"/>
          </a:p>
          <a:p>
            <a:pPr marL="0" indent="0">
              <a:buNone/>
            </a:pPr>
            <a:r>
              <a:rPr lang="fr-FR" sz="2800" dirty="0"/>
              <a:t>	</a:t>
            </a:r>
          </a:p>
          <a:p>
            <a:r>
              <a:rPr lang="fr-FR" sz="2800" dirty="0"/>
              <a:t> Sensibiliser aux violences faites aux femmes depuis 1997 </a:t>
            </a:r>
          </a:p>
          <a:p>
            <a:pPr marL="0" indent="0">
              <a:buNone/>
            </a:pPr>
            <a:endParaRPr lang="fr-FR" sz="1400" dirty="0"/>
          </a:p>
          <a:p>
            <a:r>
              <a:rPr lang="fr-FR" sz="2800" dirty="0"/>
              <a:t>Publication des ouvrages :</a:t>
            </a:r>
          </a:p>
          <a:p>
            <a:pPr marL="0" indent="0">
              <a:buNone/>
            </a:pPr>
            <a:r>
              <a:rPr lang="fr-FR" sz="2800" dirty="0"/>
              <a:t>    « Les violences faites aux femmes briser le silence»</a:t>
            </a:r>
          </a:p>
          <a:p>
            <a:pPr marL="0" indent="0">
              <a:buNone/>
            </a:pPr>
            <a:r>
              <a:rPr lang="fr-FR" sz="2800" dirty="0"/>
              <a:t>     (2000)</a:t>
            </a:r>
          </a:p>
          <a:p>
            <a:pPr marL="0" indent="0">
              <a:buNone/>
            </a:pPr>
            <a:r>
              <a:rPr lang="fr-FR" sz="2800" dirty="0"/>
              <a:t>    « </a:t>
            </a:r>
            <a:r>
              <a:rPr lang="fr-FR" sz="2800" dirty="0" err="1"/>
              <a:t>Pédocriminalité</a:t>
            </a:r>
            <a:r>
              <a:rPr lang="fr-FR" sz="2800" dirty="0"/>
              <a:t>, en finir avec le silence » (2020)	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880C2CD-9176-4580-B8F3-3FA428CCD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7963"/>
            <a:ext cx="13335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C6A0000-B0DA-4A20-9686-D1A715A6B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" y="0"/>
            <a:ext cx="1752046" cy="171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63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808EFA-7A36-4DB8-AC80-C3DE6E95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accent6"/>
                </a:solidFill>
              </a:rPr>
              <a:t>Genèse du projet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F2DD8-AC23-4A21-B014-176B0E11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endParaRPr lang="fr-FR" sz="2800" dirty="0">
              <a:latin typeface="+mj-lt"/>
            </a:endParaRPr>
          </a:p>
          <a:p>
            <a:r>
              <a:rPr lang="fr-FR" sz="2800" dirty="0">
                <a:latin typeface="+mj-lt"/>
              </a:rPr>
              <a:t>La vente d’un immeuble et la RUP en 2017 nous incitent à la création </a:t>
            </a:r>
            <a:r>
              <a:rPr lang="fr-FR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d’un projet social </a:t>
            </a:r>
          </a:p>
          <a:p>
            <a:endParaRPr lang="fr-FR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Elaborer un Centre d’hébergement et de réinsertion sociale-CHRS est prématuré aujourd’hui car n</a:t>
            </a:r>
            <a:r>
              <a:rPr lang="fr-FR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ous n’aurions pas les budgets alloués par L’Etat</a:t>
            </a:r>
            <a:endParaRPr lang="fr-FR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Proposer comme première étape une permanence d’accueil pour les femmes victimes de violence </a:t>
            </a:r>
          </a:p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r-FR" sz="2800" dirty="0">
              <a:solidFill>
                <a:srgbClr val="444444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4000D95-2E7A-4B5E-A316-0A72AA105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6838"/>
            <a:ext cx="13335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4FCE331-1EF0-412B-BA8A-28C5A5947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" y="0"/>
            <a:ext cx="1879202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63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1620" y="939754"/>
            <a:ext cx="781286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fr-FR" dirty="0"/>
            </a:br>
            <a:endParaRPr lang="fr-FR" dirty="0"/>
          </a:p>
          <a:p>
            <a:endParaRPr lang="fr-F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/>
          </a:p>
          <a:p>
            <a:endParaRPr lang="fr-FR" sz="2800" dirty="0"/>
          </a:p>
          <a:p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Projet d’une permanence d’accueil pour les femmes victimes de violence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/>
              <a:t> 1  fois par semaine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/>
              <a:t>  Salle sous le porche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/>
              <a:t>98 rue de l’Université,75007 Paris</a:t>
            </a:r>
            <a:r>
              <a:rPr lang="fr-FR" sz="3600" dirty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/>
          </a:p>
        </p:txBody>
      </p:sp>
      <p:pic>
        <p:nvPicPr>
          <p:cNvPr id="6" name="Picture 2" descr="Blortz Cyril Toulon - Assurance (adresse)">
            <a:extLst>
              <a:ext uri="{FF2B5EF4-FFF2-40B4-BE49-F238E27FC236}">
                <a16:creationId xmlns:a16="http://schemas.microsoft.com/office/drawing/2014/main" id="{FCA04790-1AF2-4D1C-B4C0-7A477A68C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953" y="1240177"/>
            <a:ext cx="4813090" cy="270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44717BBE-5514-45EB-A382-BCCAF8B6B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502"/>
            <a:ext cx="13335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5D7E2C5-4A11-4CEC-BF05-A81E61739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" y="0"/>
            <a:ext cx="1879202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3B4D0CE-ADD3-4670-B0F3-B2F05CDA357D}"/>
              </a:ext>
            </a:extLst>
          </p:cNvPr>
          <p:cNvSpPr txBox="1"/>
          <p:nvPr/>
        </p:nvSpPr>
        <p:spPr>
          <a:xfrm>
            <a:off x="2771800" y="764704"/>
            <a:ext cx="4086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chemeClr val="accent6"/>
                </a:solidFill>
              </a:rPr>
              <a:t>Contenu du projet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210057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808EFA-7A36-4DB8-AC80-C3DE6E95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accent6"/>
                </a:solidFill>
              </a:rPr>
              <a:t> Faisabilité du projet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F2DD8-AC23-4A21-B014-176B0E11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i="1" dirty="0">
                <a:latin typeface="+mj-lt"/>
              </a:rPr>
              <a:t>Ressources humaines :</a:t>
            </a:r>
          </a:p>
          <a:p>
            <a:pPr marL="0" indent="0">
              <a:buNone/>
            </a:pPr>
            <a:endParaRPr lang="fr-FR" sz="2800" i="1" dirty="0">
              <a:latin typeface="+mj-lt"/>
            </a:endParaRPr>
          </a:p>
          <a:p>
            <a:r>
              <a:rPr lang="fr-FR" sz="2800" dirty="0"/>
              <a:t>Formation de 10 personnes, condition de mise en place de la permanence selon Amélie </a:t>
            </a:r>
            <a:r>
              <a:rPr lang="fr-FR" sz="2800" dirty="0" err="1"/>
              <a:t>Videau</a:t>
            </a:r>
            <a:r>
              <a:rPr lang="fr-FR" sz="2800" dirty="0"/>
              <a:t> de  l’Observatoire parisien des violences faites aux femmes et du Centre </a:t>
            </a:r>
            <a:r>
              <a:rPr lang="fr-FR" sz="2800" dirty="0" err="1"/>
              <a:t>Hubertine</a:t>
            </a:r>
            <a:r>
              <a:rPr lang="fr-FR" sz="2800" dirty="0"/>
              <a:t> Auclair </a:t>
            </a:r>
          </a:p>
          <a:p>
            <a:pPr marL="0" indent="0">
              <a:buNone/>
            </a:pPr>
            <a:r>
              <a:rPr lang="fr-FR" sz="2800" dirty="0"/>
              <a:t>    3 salariées et 7 bénévoles disponibles sur Paris </a:t>
            </a:r>
          </a:p>
          <a:p>
            <a:pPr marL="0" indent="0">
              <a:buNone/>
            </a:pPr>
            <a:endParaRPr lang="fr-FR" sz="2800" dirty="0"/>
          </a:p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r-FR" sz="2800" dirty="0">
              <a:solidFill>
                <a:srgbClr val="444444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4000D95-2E7A-4B5E-A316-0A72AA105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6838"/>
            <a:ext cx="13335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4FCE331-1EF0-412B-BA8A-28C5A5947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" y="0"/>
            <a:ext cx="1902431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1815673-520C-4F73-9E54-073A45C38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423" y="5445224"/>
            <a:ext cx="2017153" cy="95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8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45E42-13A2-410E-91F2-FD3B52E7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714FA-48A4-4472-B8BC-5E1198406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3  thèmes de formation :</a:t>
            </a:r>
          </a:p>
          <a:p>
            <a:r>
              <a:rPr lang="fr-FR" sz="2800" dirty="0"/>
              <a:t> Définition et formes de violence </a:t>
            </a:r>
          </a:p>
          <a:p>
            <a:endParaRPr lang="fr-FR" sz="2800" dirty="0"/>
          </a:p>
          <a:p>
            <a:r>
              <a:rPr lang="fr-FR" sz="2800" dirty="0"/>
              <a:t>Les aspects psychologiques et juridiques</a:t>
            </a:r>
          </a:p>
          <a:p>
            <a:r>
              <a:rPr lang="fr-FR" sz="2800" dirty="0"/>
              <a:t>Conséquences des violences conjugales sur les enfants 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9BB020A-2D6D-4D33-9605-2D4164833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68" y="252190"/>
            <a:ext cx="1902431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15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808EFA-7A36-4DB8-AC80-C3DE6E95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accent6"/>
                </a:solidFill>
              </a:rPr>
              <a:t> Faisabilité du projet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F2DD8-AC23-4A21-B014-176B0E11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96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800" dirty="0">
              <a:latin typeface="+mj-lt"/>
            </a:endParaRPr>
          </a:p>
          <a:p>
            <a:pPr marL="0" indent="0">
              <a:buNone/>
            </a:pPr>
            <a:r>
              <a:rPr lang="fr-FR" sz="2800" i="1" dirty="0">
                <a:latin typeface="+mj-lt"/>
              </a:rPr>
              <a:t>Ressources matérielles :</a:t>
            </a:r>
          </a:p>
          <a:p>
            <a:pPr marL="0" indent="0">
              <a:buNone/>
            </a:pPr>
            <a:endParaRPr lang="fr-FR" sz="2000" i="1" dirty="0">
              <a:latin typeface="+mj-lt"/>
            </a:endParaRPr>
          </a:p>
          <a:p>
            <a:r>
              <a:rPr lang="fr-FR" sz="2800" dirty="0"/>
              <a:t>Salle sous le porche bien desservie par les transports  en commun (métro, RER, bus) au </a:t>
            </a:r>
            <a:r>
              <a:rPr lang="fr-FR" sz="2800" dirty="0" err="1"/>
              <a:t>rez</a:t>
            </a:r>
            <a:r>
              <a:rPr lang="fr-FR" sz="2800" dirty="0"/>
              <a:t> de chaussée avec entrée et sortie sur la  cour </a:t>
            </a:r>
          </a:p>
          <a:p>
            <a:endParaRPr lang="fr-FR" sz="2800" dirty="0"/>
          </a:p>
          <a:p>
            <a:r>
              <a:rPr lang="fr-FR" sz="2800" dirty="0"/>
              <a:t>A disposition : un ordinateur portable et internet 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Une ligne de téléphone directe à créer</a:t>
            </a:r>
          </a:p>
          <a:p>
            <a:pPr marL="0" indent="0">
              <a:buNone/>
            </a:pPr>
            <a:endParaRPr lang="fr-FR" sz="2000" i="1" dirty="0">
              <a:latin typeface="+mj-lt"/>
            </a:endParaRPr>
          </a:p>
          <a:p>
            <a:endParaRPr lang="fr-FR" sz="2000" i="1" dirty="0">
              <a:latin typeface="+mj-lt"/>
            </a:endParaRPr>
          </a:p>
          <a:p>
            <a:endParaRPr lang="fr-FR" sz="2800" dirty="0"/>
          </a:p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r-FR" sz="2800" dirty="0">
              <a:solidFill>
                <a:srgbClr val="444444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4000D95-2E7A-4B5E-A316-0A72AA105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6838"/>
            <a:ext cx="13335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4FCE331-1EF0-412B-BA8A-28C5A5947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" y="0"/>
            <a:ext cx="1902431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26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808EFA-7A36-4DB8-AC80-C3DE6E95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accent6"/>
                </a:solidFill>
              </a:rPr>
              <a:t>	L’accueil à la permanence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2F2DD8-AC23-4A21-B014-176B0E11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119462"/>
            <a:ext cx="8536310" cy="45259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fr-FR" sz="2800" dirty="0">
              <a:solidFill>
                <a:srgbClr val="444444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4000D95-2E7A-4B5E-A316-0A72AA105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6838"/>
            <a:ext cx="13335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4FCE331-1EF0-412B-BA8A-28C5A5947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" y="0"/>
            <a:ext cx="1814244" cy="178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9CDA68E-1EB2-4413-86B9-95AAF57BB9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" y="2530551"/>
            <a:ext cx="2304256" cy="230425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2A6149A-7537-4863-BFA9-42CAFDE25DA4}"/>
              </a:ext>
            </a:extLst>
          </p:cNvPr>
          <p:cNvSpPr txBox="1"/>
          <p:nvPr/>
        </p:nvSpPr>
        <p:spPr>
          <a:xfrm>
            <a:off x="3177927" y="1857143"/>
            <a:ext cx="5571872" cy="492443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600" b="1" dirty="0"/>
              <a:t>Une fois par semaine </a:t>
            </a:r>
            <a:r>
              <a:rPr lang="fr-FR" sz="2600" dirty="0"/>
              <a:t>pour commencer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3901758-97A8-4115-9C3A-BEAAEF93A12F}"/>
              </a:ext>
            </a:extLst>
          </p:cNvPr>
          <p:cNvSpPr txBox="1"/>
          <p:nvPr/>
        </p:nvSpPr>
        <p:spPr>
          <a:xfrm>
            <a:off x="3095505" y="3429001"/>
            <a:ext cx="5654294" cy="492443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600" b="1" dirty="0"/>
              <a:t>Individuel </a:t>
            </a:r>
            <a:r>
              <a:rPr lang="fr-FR" sz="2600" dirty="0"/>
              <a:t>et</a:t>
            </a:r>
            <a:r>
              <a:rPr lang="fr-FR" sz="2600" b="1" dirty="0"/>
              <a:t> confidentiel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A3960C0-4423-4001-A9F7-DB8163C17B6D}"/>
              </a:ext>
            </a:extLst>
          </p:cNvPr>
          <p:cNvSpPr txBox="1"/>
          <p:nvPr/>
        </p:nvSpPr>
        <p:spPr>
          <a:xfrm>
            <a:off x="3061167" y="5338081"/>
            <a:ext cx="5688632" cy="492443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600" b="1" dirty="0"/>
              <a:t>Gratuit</a:t>
            </a:r>
            <a:r>
              <a:rPr lang="fr-FR" sz="2600" dirty="0"/>
              <a:t> et </a:t>
            </a:r>
            <a:r>
              <a:rPr lang="fr-FR" sz="2600" b="1" dirty="0"/>
              <a:t>avec</a:t>
            </a:r>
            <a:r>
              <a:rPr lang="fr-FR" sz="2600" dirty="0"/>
              <a:t> </a:t>
            </a:r>
            <a:r>
              <a:rPr lang="fr-FR" sz="2600" b="1" dirty="0"/>
              <a:t>rendez-vous</a:t>
            </a:r>
            <a:r>
              <a:rPr lang="fr-FR" sz="2600" dirty="0"/>
              <a:t> 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BC785CE9-023C-4AC9-81C6-E961A29FEAF2}"/>
              </a:ext>
            </a:extLst>
          </p:cNvPr>
          <p:cNvCxnSpPr>
            <a:cxnSpLocks/>
          </p:cNvCxnSpPr>
          <p:nvPr/>
        </p:nvCxnSpPr>
        <p:spPr>
          <a:xfrm flipV="1">
            <a:off x="2211537" y="2103365"/>
            <a:ext cx="987164" cy="1571857"/>
          </a:xfrm>
          <a:prstGeom prst="straightConnector1">
            <a:avLst/>
          </a:prstGeom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4EE461EF-210A-4F38-9B9F-E824438BFA2D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2159401" y="3675222"/>
            <a:ext cx="936104" cy="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10D44A20-49C0-48BC-A2AD-732F07585791}"/>
              </a:ext>
            </a:extLst>
          </p:cNvPr>
          <p:cNvCxnSpPr>
            <a:cxnSpLocks/>
          </p:cNvCxnSpPr>
          <p:nvPr/>
        </p:nvCxnSpPr>
        <p:spPr>
          <a:xfrm>
            <a:off x="2195736" y="3691319"/>
            <a:ext cx="791006" cy="189298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27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1052736"/>
            <a:ext cx="7200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fr-FR" dirty="0"/>
            </a:br>
            <a:endParaRPr lang="fr-FR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96CF9DA-567C-4408-8773-FE81392118A6}"/>
              </a:ext>
            </a:extLst>
          </p:cNvPr>
          <p:cNvSpPr txBox="1"/>
          <p:nvPr/>
        </p:nvSpPr>
        <p:spPr>
          <a:xfrm>
            <a:off x="267545" y="260648"/>
            <a:ext cx="8568952" cy="877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 err="1"/>
              <a:t>Écou</a:t>
            </a: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lvl="1" algn="ctr"/>
            <a:r>
              <a:rPr lang="fr-FR" sz="3600" dirty="0">
                <a:solidFill>
                  <a:schemeClr val="accent6"/>
                </a:solidFill>
              </a:rPr>
              <a:t>Service d’accueil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/>
              <a:t>Ecoute de la situation personnelle et des besoins de la personne victime de violence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lvl="1"/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/>
              <a:t>Première information et orientation vers des structures adaptées telles : </a:t>
            </a:r>
          </a:p>
          <a:p>
            <a:pPr lvl="1"/>
            <a:r>
              <a:rPr lang="fr-FR" sz="2800" dirty="0"/>
              <a:t>		-</a:t>
            </a:r>
            <a:r>
              <a:rPr lang="fr-FR" sz="2400" dirty="0"/>
              <a:t>Le Centre d’Information sur les Droits des 				   Femmes et des Familles-CIDFF</a:t>
            </a:r>
          </a:p>
          <a:p>
            <a:pPr lvl="1"/>
            <a:r>
              <a:rPr lang="fr-FR" sz="2400" dirty="0"/>
              <a:t> 		- La Fédération Nationale Solidarité Femm</a:t>
            </a:r>
            <a:r>
              <a:rPr lang="fr-FR" sz="2800" dirty="0"/>
              <a:t>es-</a:t>
            </a:r>
            <a:r>
              <a:rPr lang="fr-FR" sz="2400" dirty="0"/>
              <a:t>FNSF</a:t>
            </a:r>
            <a:endParaRPr lang="fr-FR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r>
              <a:rPr lang="fr-FR" sz="2800" dirty="0"/>
              <a:t> </a:t>
            </a: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4965759-8E0E-4866-B02E-E24CF2299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21" y="2601944"/>
            <a:ext cx="3048000" cy="1504950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0A3FD669-079C-4E3A-801E-FEB51D544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45" y="11015"/>
            <a:ext cx="1640159" cy="161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7144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3399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5853</TotalTime>
  <Words>560</Words>
  <Application>Microsoft Office PowerPoint</Application>
  <PresentationFormat>Affichage à l'écran (4:3)</PresentationFormat>
  <Paragraphs>120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Open Sans</vt:lpstr>
      <vt:lpstr>Wingdings</vt:lpstr>
      <vt:lpstr>Thème Office</vt:lpstr>
      <vt:lpstr>                                                        «  La  violence à l’égard des femmes n’est jamais acceptable, jamais excusable, jamais tolérable » Ban Ki –Moon          Projet d’une permanence d’accueil   </vt:lpstr>
      <vt:lpstr>Rappel du contexte </vt:lpstr>
      <vt:lpstr>Genèse du projet </vt:lpstr>
      <vt:lpstr>Présentation PowerPoint</vt:lpstr>
      <vt:lpstr> Faisabilité du projet </vt:lpstr>
      <vt:lpstr> </vt:lpstr>
      <vt:lpstr> Faisabilité du projet </vt:lpstr>
      <vt:lpstr> L’accueil à la permanence </vt:lpstr>
      <vt:lpstr>Présentation PowerPoint</vt:lpstr>
      <vt:lpstr>  Accueil et information sur rendez-vous   98 rue de l’Université   75007 Paris   Assemblée nationale  ou Solférino              mardi de 10 h à 16 h    01 40 62 65 00   www.actioncatholiquedesfemmes.org   actioncatholiquedesfemmes   </vt:lpstr>
      <vt:lpstr>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d’établissement d’un foyer de femmes victimes de violences conjugales</dc:title>
  <dc:creator>christiane</dc:creator>
  <cp:lastModifiedBy>Christiane DUJARDIN</cp:lastModifiedBy>
  <cp:revision>322</cp:revision>
  <dcterms:created xsi:type="dcterms:W3CDTF">2019-10-15T12:44:22Z</dcterms:created>
  <dcterms:modified xsi:type="dcterms:W3CDTF">2021-11-15T13:02:55Z</dcterms:modified>
</cp:coreProperties>
</file>