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8288000" cy="10287000"/>
  <p:notesSz cx="6858000" cy="9144000"/>
  <p:embeddedFontLst>
    <p:embeddedFont>
      <p:font typeface="Open Sans" panose="020B0606030504020204" pitchFamily="34" charset="0"/>
      <p:regular r:id="rId14"/>
      <p:bold r:id="rId15"/>
      <p:italic r:id="rId16"/>
      <p:boldItalic r:id="rId17"/>
    </p:embeddedFont>
    <p:embeddedFont>
      <p:font typeface="Open Sans Bold" panose="020B0806030504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9" d="100"/>
          <a:sy n="79" d="100"/>
        </p:scale>
        <p:origin x="156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41" r="-11141"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86434" y="1028700"/>
            <a:ext cx="3501566" cy="5085608"/>
          </a:xfrm>
          <a:custGeom>
            <a:avLst/>
            <a:gdLst/>
            <a:ahLst/>
            <a:cxnLst/>
            <a:rect l="l" t="t" r="r" b="b"/>
            <a:pathLst>
              <a:path w="3501566" h="5085608">
                <a:moveTo>
                  <a:pt x="0" y="0"/>
                </a:moveTo>
                <a:lnTo>
                  <a:pt x="3501566" y="0"/>
                </a:lnTo>
                <a:lnTo>
                  <a:pt x="3501566" y="5085608"/>
                </a:lnTo>
                <a:lnTo>
                  <a:pt x="0" y="50856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10313597" y="4419532"/>
            <a:ext cx="3997058" cy="5655572"/>
          </a:xfrm>
          <a:custGeom>
            <a:avLst/>
            <a:gdLst/>
            <a:ahLst/>
            <a:cxnLst/>
            <a:rect l="l" t="t" r="r" b="b"/>
            <a:pathLst>
              <a:path w="3997058" h="5655572">
                <a:moveTo>
                  <a:pt x="0" y="0"/>
                </a:moveTo>
                <a:lnTo>
                  <a:pt x="3997058" y="0"/>
                </a:lnTo>
                <a:lnTo>
                  <a:pt x="3997058" y="5655572"/>
                </a:lnTo>
                <a:lnTo>
                  <a:pt x="0" y="56555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693819" y="2095500"/>
            <a:ext cx="9144000" cy="6096000"/>
          </a:xfrm>
          <a:custGeom>
            <a:avLst/>
            <a:gdLst/>
            <a:ahLst/>
            <a:cxnLst/>
            <a:rect l="l" t="t" r="r" b="b"/>
            <a:pathLst>
              <a:path w="9144000" h="6096000">
                <a:moveTo>
                  <a:pt x="0" y="0"/>
                </a:moveTo>
                <a:lnTo>
                  <a:pt x="9144000" y="0"/>
                </a:lnTo>
                <a:lnTo>
                  <a:pt x="9144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TextBox 5"/>
          <p:cNvSpPr txBox="1"/>
          <p:nvPr/>
        </p:nvSpPr>
        <p:spPr>
          <a:xfrm>
            <a:off x="1346680" y="184574"/>
            <a:ext cx="13439753" cy="365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914D"/>
                </a:solidFill>
                <a:latin typeface="Open Sans Bold"/>
              </a:rPr>
              <a:t>La fin de vie et les aidants</a:t>
            </a:r>
            <a:r>
              <a:rPr lang="en-US" sz="5199">
                <a:solidFill>
                  <a:srgbClr val="000000"/>
                </a:solidFill>
                <a:latin typeface="Open Sans"/>
              </a:rPr>
              <a:t> 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ts val="7279"/>
              </a:lnSpc>
              <a:spcBef>
                <a:spcPct val="0"/>
              </a:spcBef>
            </a:pPr>
            <a:endParaRPr lang="en-US" sz="5199">
              <a:solidFill>
                <a:srgbClr val="000000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3237591"/>
            <a:ext cx="3750094" cy="5276514"/>
          </a:xfrm>
          <a:custGeom>
            <a:avLst/>
            <a:gdLst/>
            <a:ahLst/>
            <a:cxnLst/>
            <a:rect l="l" t="t" r="r" b="b"/>
            <a:pathLst>
              <a:path w="3750094" h="5276514">
                <a:moveTo>
                  <a:pt x="0" y="0"/>
                </a:moveTo>
                <a:lnTo>
                  <a:pt x="3750094" y="0"/>
                </a:lnTo>
                <a:lnTo>
                  <a:pt x="3750094" y="5276514"/>
                </a:lnTo>
                <a:lnTo>
                  <a:pt x="0" y="52765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13494054" y="3493778"/>
            <a:ext cx="3765246" cy="5020327"/>
          </a:xfrm>
          <a:custGeom>
            <a:avLst/>
            <a:gdLst/>
            <a:ahLst/>
            <a:cxnLst/>
            <a:rect l="l" t="t" r="r" b="b"/>
            <a:pathLst>
              <a:path w="3765246" h="5020327">
                <a:moveTo>
                  <a:pt x="0" y="0"/>
                </a:moveTo>
                <a:lnTo>
                  <a:pt x="3765246" y="0"/>
                </a:lnTo>
                <a:lnTo>
                  <a:pt x="3765246" y="5020327"/>
                </a:lnTo>
                <a:lnTo>
                  <a:pt x="0" y="50203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5299223" y="3493778"/>
            <a:ext cx="6806840" cy="5020327"/>
          </a:xfrm>
          <a:custGeom>
            <a:avLst/>
            <a:gdLst/>
            <a:ahLst/>
            <a:cxnLst/>
            <a:rect l="l" t="t" r="r" b="b"/>
            <a:pathLst>
              <a:path w="6806840" h="5020327">
                <a:moveTo>
                  <a:pt x="0" y="0"/>
                </a:moveTo>
                <a:lnTo>
                  <a:pt x="6806841" y="0"/>
                </a:lnTo>
                <a:lnTo>
                  <a:pt x="6806841" y="5020327"/>
                </a:lnTo>
                <a:lnTo>
                  <a:pt x="0" y="50203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TextBox 5"/>
          <p:cNvSpPr txBox="1"/>
          <p:nvPr/>
        </p:nvSpPr>
        <p:spPr>
          <a:xfrm>
            <a:off x="1837134" y="325630"/>
            <a:ext cx="14613731" cy="1810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6"/>
              </a:lnSpc>
            </a:pPr>
            <a:r>
              <a:rPr lang="en-US" sz="5204">
                <a:solidFill>
                  <a:srgbClr val="FF914D"/>
                </a:solidFill>
                <a:latin typeface="Open Sans Bold"/>
              </a:rPr>
              <a:t>La  vie spirituelle et ecclésiale </a:t>
            </a:r>
            <a:r>
              <a:rPr lang="en-US" sz="5204">
                <a:solidFill>
                  <a:srgbClr val="000000"/>
                </a:solidFill>
                <a:latin typeface="Open Sans"/>
              </a:rPr>
              <a:t> </a:t>
            </a:r>
          </a:p>
          <a:p>
            <a:pPr algn="ctr">
              <a:lnSpc>
                <a:spcPts val="7286"/>
              </a:lnSpc>
              <a:spcBef>
                <a:spcPct val="0"/>
              </a:spcBef>
            </a:pPr>
            <a:r>
              <a:rPr lang="en-US" sz="5204">
                <a:solidFill>
                  <a:srgbClr val="000000"/>
                </a:solidFill>
                <a:latin typeface="Open Sans"/>
              </a:rPr>
              <a:t>une douzaine de rencontres départementales  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052389"/>
            <a:ext cx="8164633" cy="3969794"/>
          </a:xfrm>
          <a:custGeom>
            <a:avLst/>
            <a:gdLst/>
            <a:ahLst/>
            <a:cxnLst/>
            <a:rect l="l" t="t" r="r" b="b"/>
            <a:pathLst>
              <a:path w="8164633" h="3969794">
                <a:moveTo>
                  <a:pt x="0" y="0"/>
                </a:moveTo>
                <a:lnTo>
                  <a:pt x="8164633" y="0"/>
                </a:lnTo>
                <a:lnTo>
                  <a:pt x="8164633" y="3969794"/>
                </a:lnTo>
                <a:lnTo>
                  <a:pt x="0" y="39697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11089191" y="1028700"/>
            <a:ext cx="7198809" cy="4801549"/>
          </a:xfrm>
          <a:custGeom>
            <a:avLst/>
            <a:gdLst/>
            <a:ahLst/>
            <a:cxnLst/>
            <a:rect l="l" t="t" r="r" b="b"/>
            <a:pathLst>
              <a:path w="7198809" h="4801549">
                <a:moveTo>
                  <a:pt x="0" y="0"/>
                </a:moveTo>
                <a:lnTo>
                  <a:pt x="7198809" y="0"/>
                </a:lnTo>
                <a:lnTo>
                  <a:pt x="7198809" y="4801549"/>
                </a:lnTo>
                <a:lnTo>
                  <a:pt x="0" y="48015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7162680" y="6154357"/>
            <a:ext cx="5917596" cy="4132643"/>
          </a:xfrm>
          <a:custGeom>
            <a:avLst/>
            <a:gdLst/>
            <a:ahLst/>
            <a:cxnLst/>
            <a:rect l="l" t="t" r="r" b="b"/>
            <a:pathLst>
              <a:path w="5917596" h="4132643">
                <a:moveTo>
                  <a:pt x="0" y="0"/>
                </a:moveTo>
                <a:lnTo>
                  <a:pt x="5917597" y="0"/>
                </a:lnTo>
                <a:lnTo>
                  <a:pt x="5917597" y="4132643"/>
                </a:lnTo>
                <a:lnTo>
                  <a:pt x="0" y="41326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696" b="-3696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TextBox 5"/>
          <p:cNvSpPr txBox="1"/>
          <p:nvPr/>
        </p:nvSpPr>
        <p:spPr>
          <a:xfrm>
            <a:off x="0" y="-95250"/>
            <a:ext cx="18288000" cy="365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FF914D"/>
                </a:solidFill>
                <a:latin typeface="Open Sans Bold"/>
              </a:rPr>
              <a:t>La  découverte du mouvement  et la convivialité en équipes  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endParaRPr lang="en-US" sz="5199">
              <a:solidFill>
                <a:srgbClr val="FF914D"/>
              </a:solidFill>
              <a:latin typeface="Open Sans Bold"/>
            </a:endParaRP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6DDA8CE9-E0A6-4FF2-823D-D0860760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8287542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1195564-33B9-434B-9641-764F5905A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" y="0"/>
            <a:ext cx="18287543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D18C537-E336-47C4-836B-C342A230F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78712" y="1"/>
            <a:ext cx="6393013" cy="3904146"/>
            <a:chOff x="6867015" y="-1"/>
            <a:chExt cx="5324985" cy="3251912"/>
          </a:xfrm>
          <a:solidFill>
            <a:schemeClr val="accent5">
              <a:alpha val="5000"/>
            </a:schemeClr>
          </a:solidFill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81F97D2-9A0D-4CA5-B9AF-27B558BCF1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678A47C-892D-47C9-A5D8-F8860B1B05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9E8FDFA-59ED-4D6F-BA20-10CDF8436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958D9A5-8003-4D92-8C05-787C630F75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5A1259D8-0C3A-4069-A22F-537BBBB61A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41492" y="93528"/>
            <a:ext cx="9043046" cy="10193472"/>
            <a:chOff x="6160995" y="62352"/>
            <a:chExt cx="6028697" cy="6795648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D90700B4-CEB5-450F-9EA7-95E355B50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82080" y="81632"/>
              <a:ext cx="6007612" cy="6776368"/>
            </a:xfrm>
            <a:custGeom>
              <a:avLst/>
              <a:gdLst>
                <a:gd name="connsiteX0" fmla="*/ 4493599 w 6007612"/>
                <a:gd name="connsiteY0" fmla="*/ 0 h 6797829"/>
                <a:gd name="connsiteX1" fmla="*/ 5981837 w 6007612"/>
                <a:gd name="connsiteY1" fmla="*/ 314220 h 6797829"/>
                <a:gd name="connsiteX2" fmla="*/ 6007612 w 6007612"/>
                <a:gd name="connsiteY2" fmla="*/ 327088 h 6797829"/>
                <a:gd name="connsiteX3" fmla="*/ 6007612 w 6007612"/>
                <a:gd name="connsiteY3" fmla="*/ 1316637 h 6797829"/>
                <a:gd name="connsiteX4" fmla="*/ 5852405 w 6007612"/>
                <a:gd name="connsiteY4" fmla="*/ 1209899 h 6797829"/>
                <a:gd name="connsiteX5" fmla="*/ 5622498 w 6007612"/>
                <a:gd name="connsiteY5" fmla="*/ 1086619 h 6797829"/>
                <a:gd name="connsiteX6" fmla="*/ 4493032 w 6007612"/>
                <a:gd name="connsiteY6" fmla="*/ 851533 h 6797829"/>
                <a:gd name="connsiteX7" fmla="*/ 3155579 w 6007612"/>
                <a:gd name="connsiteY7" fmla="*/ 1108326 h 6797829"/>
                <a:gd name="connsiteX8" fmla="*/ 1963832 w 6007612"/>
                <a:gd name="connsiteY8" fmla="*/ 1817700 h 6797829"/>
                <a:gd name="connsiteX9" fmla="*/ 1144646 w 6007612"/>
                <a:gd name="connsiteY9" fmla="*/ 2832814 h 6797829"/>
                <a:gd name="connsiteX10" fmla="*/ 851249 w 6007612"/>
                <a:gd name="connsiteY10" fmla="*/ 3998599 h 6797829"/>
                <a:gd name="connsiteX11" fmla="*/ 1336319 w 6007612"/>
                <a:gd name="connsiteY11" fmla="*/ 5057837 h 6797829"/>
                <a:gd name="connsiteX12" fmla="*/ 1597084 w 6007612"/>
                <a:gd name="connsiteY12" fmla="*/ 5424583 h 6797829"/>
                <a:gd name="connsiteX13" fmla="*/ 2591910 w 6007612"/>
                <a:gd name="connsiteY13" fmla="*/ 6440122 h 6797829"/>
                <a:gd name="connsiteX14" fmla="*/ 3899854 w 6007612"/>
                <a:gd name="connsiteY14" fmla="*/ 6780621 h 6797829"/>
                <a:gd name="connsiteX15" fmla="*/ 4741172 w 6007612"/>
                <a:gd name="connsiteY15" fmla="*/ 6563979 h 6797829"/>
                <a:gd name="connsiteX16" fmla="*/ 5649171 w 6007612"/>
                <a:gd name="connsiteY16" fmla="*/ 5938452 h 6797829"/>
                <a:gd name="connsiteX17" fmla="*/ 5873475 w 6007612"/>
                <a:gd name="connsiteY17" fmla="*/ 5764656 h 6797829"/>
                <a:gd name="connsiteX18" fmla="*/ 6007612 w 6007612"/>
                <a:gd name="connsiteY18" fmla="*/ 5660343 h 6797829"/>
                <a:gd name="connsiteX19" fmla="*/ 6007612 w 6007612"/>
                <a:gd name="connsiteY19" fmla="*/ 6737454 h 6797829"/>
                <a:gd name="connsiteX20" fmla="*/ 5929386 w 6007612"/>
                <a:gd name="connsiteY20" fmla="*/ 6797829 h 6797829"/>
                <a:gd name="connsiteX21" fmla="*/ 1656512 w 6007612"/>
                <a:gd name="connsiteY21" fmla="*/ 6797829 h 6797829"/>
                <a:gd name="connsiteX22" fmla="*/ 1630254 w 6007612"/>
                <a:gd name="connsiteY22" fmla="*/ 6775222 h 6797829"/>
                <a:gd name="connsiteX23" fmla="*/ 892250 w 6007612"/>
                <a:gd name="connsiteY23" fmla="*/ 5902700 h 6797829"/>
                <a:gd name="connsiteX24" fmla="*/ 0 w 6007612"/>
                <a:gd name="connsiteY24" fmla="*/ 3998599 h 6797829"/>
                <a:gd name="connsiteX25" fmla="*/ 4493032 w 6007612"/>
                <a:gd name="connsiteY25" fmla="*/ 285 h 679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007612" h="6797829">
                  <a:moveTo>
                    <a:pt x="4493599" y="0"/>
                  </a:moveTo>
                  <a:cubicBezTo>
                    <a:pt x="5048011" y="0"/>
                    <a:pt x="5546284" y="111886"/>
                    <a:pt x="5981837" y="314220"/>
                  </a:cubicBezTo>
                  <a:lnTo>
                    <a:pt x="6007612" y="327088"/>
                  </a:lnTo>
                  <a:lnTo>
                    <a:pt x="6007612" y="1316637"/>
                  </a:lnTo>
                  <a:lnTo>
                    <a:pt x="5852405" y="1209899"/>
                  </a:lnTo>
                  <a:cubicBezTo>
                    <a:pt x="5778266" y="1164709"/>
                    <a:pt x="5701526" y="1123535"/>
                    <a:pt x="5622498" y="1086619"/>
                  </a:cubicBezTo>
                  <a:cubicBezTo>
                    <a:pt x="5286822" y="930699"/>
                    <a:pt x="4906882" y="851533"/>
                    <a:pt x="4493032" y="851533"/>
                  </a:cubicBezTo>
                  <a:cubicBezTo>
                    <a:pt x="4056201" y="851533"/>
                    <a:pt x="3593263" y="940631"/>
                    <a:pt x="3155579" y="1108326"/>
                  </a:cubicBezTo>
                  <a:cubicBezTo>
                    <a:pt x="2721215" y="1275979"/>
                    <a:pt x="2318305" y="1515819"/>
                    <a:pt x="1963832" y="1817700"/>
                  </a:cubicBezTo>
                  <a:cubicBezTo>
                    <a:pt x="1617657" y="2114360"/>
                    <a:pt x="1334332" y="2465358"/>
                    <a:pt x="1144646" y="2832814"/>
                  </a:cubicBezTo>
                  <a:cubicBezTo>
                    <a:pt x="950561" y="3210060"/>
                    <a:pt x="851249" y="3602202"/>
                    <a:pt x="851249" y="3998599"/>
                  </a:cubicBezTo>
                  <a:cubicBezTo>
                    <a:pt x="851249" y="4377547"/>
                    <a:pt x="999792" y="4597311"/>
                    <a:pt x="1336319" y="5057837"/>
                  </a:cubicBezTo>
                  <a:cubicBezTo>
                    <a:pt x="1420450" y="5173181"/>
                    <a:pt x="1507419" y="5292497"/>
                    <a:pt x="1597084" y="5424583"/>
                  </a:cubicBezTo>
                  <a:cubicBezTo>
                    <a:pt x="1914175" y="5891917"/>
                    <a:pt x="2239493" y="6224189"/>
                    <a:pt x="2591910" y="6440122"/>
                  </a:cubicBezTo>
                  <a:cubicBezTo>
                    <a:pt x="2965467" y="6669393"/>
                    <a:pt x="3393219" y="6780621"/>
                    <a:pt x="3899854" y="6780621"/>
                  </a:cubicBezTo>
                  <a:cubicBezTo>
                    <a:pt x="4187861" y="6780621"/>
                    <a:pt x="4454583" y="6711812"/>
                    <a:pt x="4741172" y="6563979"/>
                  </a:cubicBezTo>
                  <a:cubicBezTo>
                    <a:pt x="5034852" y="6412173"/>
                    <a:pt x="5326263" y="6190848"/>
                    <a:pt x="5649171" y="5938452"/>
                  </a:cubicBezTo>
                  <a:cubicBezTo>
                    <a:pt x="5724931" y="5879291"/>
                    <a:pt x="5800409" y="5821406"/>
                    <a:pt x="5873475" y="5764656"/>
                  </a:cubicBezTo>
                  <a:lnTo>
                    <a:pt x="6007612" y="5660343"/>
                  </a:lnTo>
                  <a:lnTo>
                    <a:pt x="6007612" y="6737454"/>
                  </a:lnTo>
                  <a:lnTo>
                    <a:pt x="5929386" y="6797829"/>
                  </a:lnTo>
                  <a:lnTo>
                    <a:pt x="1656512" y="6797829"/>
                  </a:lnTo>
                  <a:lnTo>
                    <a:pt x="1630254" y="6775222"/>
                  </a:lnTo>
                  <a:cubicBezTo>
                    <a:pt x="1360562" y="6528765"/>
                    <a:pt x="1117699" y="6235219"/>
                    <a:pt x="892250" y="5902700"/>
                  </a:cubicBezTo>
                  <a:cubicBezTo>
                    <a:pt x="459249" y="5264548"/>
                    <a:pt x="0" y="4826722"/>
                    <a:pt x="0" y="3998599"/>
                  </a:cubicBezTo>
                  <a:cubicBezTo>
                    <a:pt x="0" y="1790460"/>
                    <a:pt x="2262336" y="285"/>
                    <a:pt x="4493032" y="2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0582300F-F646-4FC3-94FC-0582F4B5E0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60995" y="62352"/>
              <a:ext cx="6028697" cy="6795648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BB8E8B8-1900-4326-8858-F375F5D8A0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63721" y="81632"/>
              <a:ext cx="6025971" cy="6776368"/>
            </a:xfrm>
            <a:custGeom>
              <a:avLst/>
              <a:gdLst>
                <a:gd name="connsiteX0" fmla="*/ 6025971 w 6025971"/>
                <a:gd name="connsiteY0" fmla="*/ 5825635 h 6797829"/>
                <a:gd name="connsiteX1" fmla="*/ 6025971 w 6025971"/>
                <a:gd name="connsiteY1" fmla="*/ 6723285 h 6797829"/>
                <a:gd name="connsiteX2" fmla="*/ 5929386 w 6025971"/>
                <a:gd name="connsiteY2" fmla="*/ 6797829 h 6797829"/>
                <a:gd name="connsiteX3" fmla="*/ 4560411 w 6025971"/>
                <a:gd name="connsiteY3" fmla="*/ 6797829 h 6797829"/>
                <a:gd name="connsiteX4" fmla="*/ 4597731 w 6025971"/>
                <a:gd name="connsiteY4" fmla="*/ 6785305 h 6797829"/>
                <a:gd name="connsiteX5" fmla="*/ 5736707 w 6025971"/>
                <a:gd name="connsiteY5" fmla="*/ 6050108 h 6797829"/>
                <a:gd name="connsiteX6" fmla="*/ 5960301 w 6025971"/>
                <a:gd name="connsiteY6" fmla="*/ 5876738 h 6797829"/>
                <a:gd name="connsiteX7" fmla="*/ 4493599 w 6025971"/>
                <a:gd name="connsiteY7" fmla="*/ 0 h 6797829"/>
                <a:gd name="connsiteX8" fmla="*/ 5981837 w 6025971"/>
                <a:gd name="connsiteY8" fmla="*/ 314220 h 6797829"/>
                <a:gd name="connsiteX9" fmla="*/ 6025971 w 6025971"/>
                <a:gd name="connsiteY9" fmla="*/ 336254 h 6797829"/>
                <a:gd name="connsiteX10" fmla="*/ 6025971 w 6025971"/>
                <a:gd name="connsiteY10" fmla="*/ 1157325 h 6797829"/>
                <a:gd name="connsiteX11" fmla="*/ 5925889 w 6025971"/>
                <a:gd name="connsiteY11" fmla="*/ 1088522 h 6797829"/>
                <a:gd name="connsiteX12" fmla="*/ 5682227 w 6025971"/>
                <a:gd name="connsiteY12" fmla="*/ 957939 h 6797829"/>
                <a:gd name="connsiteX13" fmla="*/ 4493032 w 6025971"/>
                <a:gd name="connsiteY13" fmla="*/ 709658 h 6797829"/>
                <a:gd name="connsiteX14" fmla="*/ 3104646 w 6025971"/>
                <a:gd name="connsiteY14" fmla="*/ 976666 h 6797829"/>
                <a:gd name="connsiteX15" fmla="*/ 1871612 w 6025971"/>
                <a:gd name="connsiteY15" fmla="*/ 1710017 h 6797829"/>
                <a:gd name="connsiteX16" fmla="*/ 1018661 w 6025971"/>
                <a:gd name="connsiteY16" fmla="*/ 2767694 h 6797829"/>
                <a:gd name="connsiteX17" fmla="*/ 709374 w 6025971"/>
                <a:gd name="connsiteY17" fmla="*/ 3998599 h 6797829"/>
                <a:gd name="connsiteX18" fmla="*/ 1221258 w 6025971"/>
                <a:gd name="connsiteY18" fmla="*/ 5141684 h 6797829"/>
                <a:gd name="connsiteX19" fmla="*/ 1479187 w 6025971"/>
                <a:gd name="connsiteY19" fmla="*/ 5504459 h 6797829"/>
                <a:gd name="connsiteX20" fmla="*/ 3021272 w 6025971"/>
                <a:gd name="connsiteY20" fmla="*/ 6793670 h 6797829"/>
                <a:gd name="connsiteX21" fmla="*/ 3035805 w 6025971"/>
                <a:gd name="connsiteY21" fmla="*/ 6797829 h 6797829"/>
                <a:gd name="connsiteX22" fmla="*/ 1656512 w 6025971"/>
                <a:gd name="connsiteY22" fmla="*/ 6797829 h 6797829"/>
                <a:gd name="connsiteX23" fmla="*/ 1630254 w 6025971"/>
                <a:gd name="connsiteY23" fmla="*/ 6775222 h 6797829"/>
                <a:gd name="connsiteX24" fmla="*/ 892250 w 6025971"/>
                <a:gd name="connsiteY24" fmla="*/ 5902700 h 6797829"/>
                <a:gd name="connsiteX25" fmla="*/ 0 w 6025971"/>
                <a:gd name="connsiteY25" fmla="*/ 3998599 h 6797829"/>
                <a:gd name="connsiteX26" fmla="*/ 4493032 w 6025971"/>
                <a:gd name="connsiteY26" fmla="*/ 285 h 679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25971" h="6797829">
                  <a:moveTo>
                    <a:pt x="6025971" y="5825635"/>
                  </a:moveTo>
                  <a:lnTo>
                    <a:pt x="6025971" y="6723285"/>
                  </a:lnTo>
                  <a:lnTo>
                    <a:pt x="5929386" y="6797829"/>
                  </a:lnTo>
                  <a:lnTo>
                    <a:pt x="4560411" y="6797829"/>
                  </a:lnTo>
                  <a:lnTo>
                    <a:pt x="4597731" y="6785305"/>
                  </a:lnTo>
                  <a:cubicBezTo>
                    <a:pt x="4964953" y="6637825"/>
                    <a:pt x="5315251" y="6379435"/>
                    <a:pt x="5736707" y="6050108"/>
                  </a:cubicBezTo>
                  <a:cubicBezTo>
                    <a:pt x="5812043" y="5991230"/>
                    <a:pt x="5887377" y="5933488"/>
                    <a:pt x="5960301" y="5876738"/>
                  </a:cubicBezTo>
                  <a:close/>
                  <a:moveTo>
                    <a:pt x="4493599" y="0"/>
                  </a:moveTo>
                  <a:cubicBezTo>
                    <a:pt x="5048011" y="0"/>
                    <a:pt x="5546284" y="111886"/>
                    <a:pt x="5981837" y="314220"/>
                  </a:cubicBezTo>
                  <a:lnTo>
                    <a:pt x="6025971" y="336254"/>
                  </a:lnTo>
                  <a:lnTo>
                    <a:pt x="6025971" y="1157325"/>
                  </a:lnTo>
                  <a:lnTo>
                    <a:pt x="5925889" y="1088522"/>
                  </a:lnTo>
                  <a:cubicBezTo>
                    <a:pt x="5847314" y="1040649"/>
                    <a:pt x="5765982" y="997036"/>
                    <a:pt x="5682227" y="957939"/>
                  </a:cubicBezTo>
                  <a:cubicBezTo>
                    <a:pt x="5327823" y="793222"/>
                    <a:pt x="4927595" y="709658"/>
                    <a:pt x="4493032" y="709658"/>
                  </a:cubicBezTo>
                  <a:cubicBezTo>
                    <a:pt x="4031940" y="709658"/>
                    <a:pt x="3564888" y="799465"/>
                    <a:pt x="3104646" y="976666"/>
                  </a:cubicBezTo>
                  <a:cubicBezTo>
                    <a:pt x="2655243" y="1149867"/>
                    <a:pt x="2238358" y="1397822"/>
                    <a:pt x="1871612" y="1710017"/>
                  </a:cubicBezTo>
                  <a:cubicBezTo>
                    <a:pt x="1506427" y="2022852"/>
                    <a:pt x="1219414" y="2378815"/>
                    <a:pt x="1018661" y="2767694"/>
                  </a:cubicBezTo>
                  <a:cubicBezTo>
                    <a:pt x="813368" y="3165227"/>
                    <a:pt x="709374" y="3579358"/>
                    <a:pt x="709374" y="3998599"/>
                  </a:cubicBezTo>
                  <a:cubicBezTo>
                    <a:pt x="709374" y="4421103"/>
                    <a:pt x="875510" y="4667680"/>
                    <a:pt x="1221258" y="5141684"/>
                  </a:cubicBezTo>
                  <a:cubicBezTo>
                    <a:pt x="1304681" y="5256035"/>
                    <a:pt x="1390941" y="5374217"/>
                    <a:pt x="1479187" y="5504459"/>
                  </a:cubicBezTo>
                  <a:cubicBezTo>
                    <a:pt x="1942790" y="6187719"/>
                    <a:pt x="2430063" y="6601673"/>
                    <a:pt x="3021272" y="6793670"/>
                  </a:cubicBezTo>
                  <a:lnTo>
                    <a:pt x="3035805" y="6797829"/>
                  </a:lnTo>
                  <a:lnTo>
                    <a:pt x="1656512" y="6797829"/>
                  </a:lnTo>
                  <a:lnTo>
                    <a:pt x="1630254" y="6775222"/>
                  </a:lnTo>
                  <a:cubicBezTo>
                    <a:pt x="1360562" y="6528765"/>
                    <a:pt x="1117699" y="6235219"/>
                    <a:pt x="892250" y="5902700"/>
                  </a:cubicBezTo>
                  <a:cubicBezTo>
                    <a:pt x="459249" y="5264548"/>
                    <a:pt x="0" y="4826722"/>
                    <a:pt x="0" y="3998599"/>
                  </a:cubicBezTo>
                  <a:cubicBezTo>
                    <a:pt x="0" y="1790460"/>
                    <a:pt x="2262336" y="285"/>
                    <a:pt x="4493032" y="2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2DCB4F78-FCA7-3197-3217-0BC18E21D2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7008" y="1582647"/>
            <a:ext cx="8641078" cy="7121707"/>
          </a:xfrm>
        </p:spPr>
        <p:txBody>
          <a:bodyPr anchor="ctr">
            <a:normAutofit/>
          </a:bodyPr>
          <a:lstStyle/>
          <a:p>
            <a:pPr algn="l"/>
            <a:r>
              <a:rPr lang="fr-FR" sz="6000" dirty="0">
                <a:solidFill>
                  <a:schemeClr val="accent6"/>
                </a:solidFill>
              </a:rPr>
              <a:t>Qu’est- ce que l’Action catholique des femmes ?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AE726633-8CBA-66C3-B0B4-2B4D5109F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39600" y="2457450"/>
            <a:ext cx="5470525" cy="5372100"/>
          </a:xfrm>
          <a:custGeom>
            <a:avLst/>
            <a:gdLst/>
            <a:ahLst/>
            <a:cxnLst/>
            <a:rect l="l" t="t" r="r" b="b"/>
            <a:pathLst>
              <a:path w="5778070" h="4853578">
                <a:moveTo>
                  <a:pt x="0" y="0"/>
                </a:moveTo>
                <a:lnTo>
                  <a:pt x="5778070" y="0"/>
                </a:lnTo>
                <a:lnTo>
                  <a:pt x="5778070" y="4853578"/>
                </a:lnTo>
                <a:lnTo>
                  <a:pt x="0" y="48535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324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81230" y="289922"/>
            <a:ext cx="5778070" cy="4853578"/>
          </a:xfrm>
          <a:custGeom>
            <a:avLst/>
            <a:gdLst/>
            <a:ahLst/>
            <a:cxnLst/>
            <a:rect l="l" t="t" r="r" b="b"/>
            <a:pathLst>
              <a:path w="5778070" h="4853578">
                <a:moveTo>
                  <a:pt x="0" y="0"/>
                </a:moveTo>
                <a:lnTo>
                  <a:pt x="5778070" y="0"/>
                </a:lnTo>
                <a:lnTo>
                  <a:pt x="5778070" y="4853578"/>
                </a:lnTo>
                <a:lnTo>
                  <a:pt x="0" y="48535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554525" y="1028700"/>
            <a:ext cx="4286756" cy="8922996"/>
          </a:xfrm>
          <a:custGeom>
            <a:avLst/>
            <a:gdLst/>
            <a:ahLst/>
            <a:cxnLst/>
            <a:rect l="l" t="t" r="r" b="b"/>
            <a:pathLst>
              <a:path w="4286756" h="8922996">
                <a:moveTo>
                  <a:pt x="0" y="0"/>
                </a:moveTo>
                <a:lnTo>
                  <a:pt x="4286756" y="0"/>
                </a:lnTo>
                <a:lnTo>
                  <a:pt x="4286756" y="8922996"/>
                </a:lnTo>
                <a:lnTo>
                  <a:pt x="0" y="89229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0" y="4656559"/>
            <a:ext cx="18288000" cy="3621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21"/>
              </a:lnSpc>
            </a:pPr>
            <a:r>
              <a:rPr lang="en-US" sz="5158" dirty="0">
                <a:solidFill>
                  <a:srgbClr val="000000"/>
                </a:solidFill>
                <a:latin typeface="Open Sans"/>
              </a:rPr>
              <a:t> </a:t>
            </a:r>
          </a:p>
          <a:p>
            <a:pPr algn="ctr">
              <a:lnSpc>
                <a:spcPts val="7221"/>
              </a:lnSpc>
              <a:spcBef>
                <a:spcPct val="0"/>
              </a:spcBef>
            </a:pPr>
            <a:r>
              <a:rPr lang="en-US" sz="5158" dirty="0">
                <a:solidFill>
                  <a:srgbClr val="000000"/>
                </a:solidFill>
                <a:latin typeface="Open Sans"/>
              </a:rPr>
              <a:t>Association </a:t>
            </a:r>
            <a:r>
              <a:rPr lang="en-US" sz="5158" dirty="0" err="1">
                <a:solidFill>
                  <a:srgbClr val="000000"/>
                </a:solidFill>
                <a:latin typeface="Open Sans"/>
              </a:rPr>
              <a:t>loi</a:t>
            </a:r>
            <a:r>
              <a:rPr lang="en-US" sz="5158" dirty="0">
                <a:solidFill>
                  <a:srgbClr val="000000"/>
                </a:solidFill>
                <a:latin typeface="Open Sans"/>
              </a:rPr>
              <a:t> 1901 et </a:t>
            </a:r>
            <a:r>
              <a:rPr lang="en-US" sz="5158" dirty="0" err="1">
                <a:solidFill>
                  <a:srgbClr val="000000"/>
                </a:solidFill>
                <a:latin typeface="Open Sans"/>
              </a:rPr>
              <a:t>mouvement</a:t>
            </a:r>
            <a:r>
              <a:rPr lang="en-US" sz="5158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5158" dirty="0" err="1">
                <a:solidFill>
                  <a:srgbClr val="000000"/>
                </a:solidFill>
                <a:latin typeface="Open Sans"/>
              </a:rPr>
              <a:t>d’Eglise</a:t>
            </a:r>
            <a:r>
              <a:rPr lang="en-US" sz="5158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5158" dirty="0" err="1">
                <a:solidFill>
                  <a:srgbClr val="000000"/>
                </a:solidFill>
                <a:latin typeface="Open Sans"/>
              </a:rPr>
              <a:t>L’Acf</a:t>
            </a:r>
            <a:r>
              <a:rPr lang="en-US" sz="5158" dirty="0">
                <a:solidFill>
                  <a:srgbClr val="000000"/>
                </a:solidFill>
                <a:latin typeface="Open Sans"/>
              </a:rPr>
              <a:t> oeuvre pour le respect et la </a:t>
            </a:r>
            <a:r>
              <a:rPr lang="en-US" sz="5158" dirty="0" err="1">
                <a:solidFill>
                  <a:srgbClr val="000000"/>
                </a:solidFill>
                <a:latin typeface="Open Sans"/>
              </a:rPr>
              <a:t>dignité</a:t>
            </a:r>
            <a:r>
              <a:rPr lang="en-US" sz="5158" dirty="0">
                <a:solidFill>
                  <a:srgbClr val="000000"/>
                </a:solidFill>
                <a:latin typeface="Open Sans"/>
              </a:rPr>
              <a:t> des femmes dans les </a:t>
            </a:r>
            <a:r>
              <a:rPr lang="en-US" sz="5158" dirty="0" err="1">
                <a:solidFill>
                  <a:srgbClr val="000000"/>
                </a:solidFill>
                <a:latin typeface="Open Sans"/>
              </a:rPr>
              <a:t>différents</a:t>
            </a:r>
            <a:r>
              <a:rPr lang="en-US" sz="5158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5158" dirty="0" err="1">
                <a:solidFill>
                  <a:srgbClr val="000000"/>
                </a:solidFill>
                <a:latin typeface="Open Sans"/>
              </a:rPr>
              <a:t>domaine</a:t>
            </a:r>
            <a:r>
              <a:rPr lang="en-US" sz="5158" dirty="0">
                <a:solidFill>
                  <a:srgbClr val="000000"/>
                </a:solidFill>
                <a:latin typeface="Open Sans"/>
              </a:rPr>
              <a:t> de </a:t>
            </a:r>
            <a:r>
              <a:rPr lang="en-US" sz="5158" dirty="0" err="1">
                <a:solidFill>
                  <a:srgbClr val="000000"/>
                </a:solidFill>
                <a:latin typeface="Open Sans"/>
              </a:rPr>
              <a:t>leurs</a:t>
            </a:r>
            <a:r>
              <a:rPr lang="en-US" sz="5158" dirty="0">
                <a:solidFill>
                  <a:srgbClr val="000000"/>
                </a:solidFill>
                <a:latin typeface="Open Sans"/>
              </a:rPr>
              <a:t> vies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897880" y="5143500"/>
            <a:ext cx="649224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6724836" y="1028700"/>
            <a:ext cx="5837476" cy="6721856"/>
            <a:chOff x="0" y="0"/>
            <a:chExt cx="1967724" cy="226583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67724" cy="2265835"/>
            </a:xfrm>
            <a:custGeom>
              <a:avLst/>
              <a:gdLst/>
              <a:ahLst/>
              <a:cxnLst/>
              <a:rect l="l" t="t" r="r" b="b"/>
              <a:pathLst>
                <a:path w="1967724" h="2265835">
                  <a:moveTo>
                    <a:pt x="983862" y="0"/>
                  </a:moveTo>
                  <a:cubicBezTo>
                    <a:pt x="440490" y="0"/>
                    <a:pt x="0" y="507225"/>
                    <a:pt x="0" y="1132918"/>
                  </a:cubicBezTo>
                  <a:cubicBezTo>
                    <a:pt x="0" y="1758611"/>
                    <a:pt x="440490" y="2265835"/>
                    <a:pt x="983862" y="2265835"/>
                  </a:cubicBezTo>
                  <a:cubicBezTo>
                    <a:pt x="1527234" y="2265835"/>
                    <a:pt x="1967724" y="1758611"/>
                    <a:pt x="1967724" y="1132918"/>
                  </a:cubicBezTo>
                  <a:cubicBezTo>
                    <a:pt x="1967724" y="507225"/>
                    <a:pt x="1527234" y="0"/>
                    <a:pt x="983862" y="0"/>
                  </a:cubicBezTo>
                  <a:close/>
                </a:path>
              </a:pathLst>
            </a:custGeom>
            <a:solidFill>
              <a:srgbClr val="FCFBF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84474" y="145747"/>
              <a:ext cx="1598776" cy="19076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619"/>
                </a:lnSpc>
              </a:pPr>
              <a:r>
                <a:rPr lang="en-US" sz="3299">
                  <a:solidFill>
                    <a:srgbClr val="000000"/>
                  </a:solidFill>
                  <a:latin typeface="Open Sans"/>
                </a:rPr>
                <a:t>L’Acf propose des lieux  et </a:t>
              </a:r>
            </a:p>
            <a:p>
              <a:pPr algn="ctr">
                <a:lnSpc>
                  <a:spcPts val="4199"/>
                </a:lnSpc>
              </a:pPr>
              <a:r>
                <a:rPr lang="en-US" sz="2999">
                  <a:solidFill>
                    <a:srgbClr val="000000"/>
                  </a:solidFill>
                  <a:latin typeface="Open Sans"/>
                </a:rPr>
                <a:t>des temps où toutes les femmes peuvent  prendre la parole et chercher un sens à ce qu’elles vivent</a:t>
              </a:r>
            </a:p>
            <a:p>
              <a:pPr algn="ctr">
                <a:lnSpc>
                  <a:spcPts val="4619"/>
                </a:lnSpc>
                <a:spcBef>
                  <a:spcPct val="0"/>
                </a:spcBef>
              </a:pPr>
              <a:r>
                <a:rPr lang="en-US" sz="3299">
                  <a:solidFill>
                    <a:srgbClr val="000000"/>
                  </a:solidFill>
                  <a:latin typeface="Open Sans"/>
                </a:rPr>
                <a:t> et oser dire je  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0"/>
            <a:ext cx="6746642" cy="10287000"/>
          </a:xfrm>
          <a:custGeom>
            <a:avLst/>
            <a:gdLst/>
            <a:ahLst/>
            <a:cxnLst/>
            <a:rect l="l" t="t" r="r" b="b"/>
            <a:pathLst>
              <a:path w="6746642" h="10287000">
                <a:moveTo>
                  <a:pt x="0" y="0"/>
                </a:moveTo>
                <a:lnTo>
                  <a:pt x="6746642" y="0"/>
                </a:lnTo>
                <a:lnTo>
                  <a:pt x="674664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55" r="-3522" b="-24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2562312" y="0"/>
            <a:ext cx="5725688" cy="10287000"/>
          </a:xfrm>
          <a:custGeom>
            <a:avLst/>
            <a:gdLst/>
            <a:ahLst/>
            <a:cxnLst/>
            <a:rect l="l" t="t" r="r" b="b"/>
            <a:pathLst>
              <a:path w="5725688" h="10287000">
                <a:moveTo>
                  <a:pt x="0" y="0"/>
                </a:moveTo>
                <a:lnTo>
                  <a:pt x="5725688" y="0"/>
                </a:lnTo>
                <a:lnTo>
                  <a:pt x="57256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887" r="-9887"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F75AD06-DFC4-4B3A-8490-330823D08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8287542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C587C93-0840-40DF-96D5-D1F2137E6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" y="0"/>
            <a:ext cx="18287543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27" name="Group 10">
            <a:extLst>
              <a:ext uri="{FF2B5EF4-FFF2-40B4-BE49-F238E27FC236}">
                <a16:creationId xmlns:a16="http://schemas.microsoft.com/office/drawing/2014/main" id="{5E02D55A-F529-4B19-BAF9-F63240A7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0758" y="0"/>
            <a:ext cx="6487298" cy="3961723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0367E3C-3947-493D-9458-5955DB20AE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12">
              <a:extLst>
                <a:ext uri="{FF2B5EF4-FFF2-40B4-BE49-F238E27FC236}">
                  <a16:creationId xmlns:a16="http://schemas.microsoft.com/office/drawing/2014/main" id="{1E8D9785-21DB-4CE6-B138-2999AD61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3AA5AD5-8F29-4165-8112-305DDDDDD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14">
              <a:extLst>
                <a:ext uri="{FF2B5EF4-FFF2-40B4-BE49-F238E27FC236}">
                  <a16:creationId xmlns:a16="http://schemas.microsoft.com/office/drawing/2014/main" id="{2A4EC0CF-F38F-4D7F-B48D-9A26E814DF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2"/>
          <p:cNvSpPr txBox="1"/>
          <p:nvPr/>
        </p:nvSpPr>
        <p:spPr>
          <a:xfrm>
            <a:off x="6172200" y="2171700"/>
            <a:ext cx="10907308" cy="5785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700" dirty="0">
              <a:solidFill>
                <a:schemeClr val="tx2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600" dirty="0">
                <a:solidFill>
                  <a:schemeClr val="accent6"/>
                </a:solidFill>
              </a:rPr>
              <a:t>En 2023 </a:t>
            </a:r>
            <a:r>
              <a:rPr lang="en-US" sz="6600" dirty="0" err="1">
                <a:solidFill>
                  <a:schemeClr val="accent6"/>
                </a:solidFill>
              </a:rPr>
              <a:t>elle</a:t>
            </a:r>
            <a:r>
              <a:rPr lang="en-US" sz="6600" dirty="0">
                <a:solidFill>
                  <a:schemeClr val="accent6"/>
                </a:solidFill>
              </a:rPr>
              <a:t> a </a:t>
            </a:r>
            <a:r>
              <a:rPr lang="en-US" sz="6600" dirty="0" err="1">
                <a:solidFill>
                  <a:schemeClr val="accent6"/>
                </a:solidFill>
              </a:rPr>
              <a:t>privilégié</a:t>
            </a:r>
            <a:r>
              <a:rPr lang="en-US" sz="6600" dirty="0">
                <a:solidFill>
                  <a:schemeClr val="accent6"/>
                </a:solidFill>
              </a:rPr>
              <a:t> </a:t>
            </a:r>
            <a:r>
              <a:rPr lang="en-US" sz="6600" dirty="0" err="1">
                <a:solidFill>
                  <a:schemeClr val="accent6"/>
                </a:solidFill>
              </a:rPr>
              <a:t>différentes</a:t>
            </a:r>
            <a:r>
              <a:rPr lang="en-US" sz="6600" dirty="0">
                <a:solidFill>
                  <a:schemeClr val="accent6"/>
                </a:solidFill>
              </a:rPr>
              <a:t> </a:t>
            </a:r>
            <a:r>
              <a:rPr lang="en-US" sz="6600" dirty="0" err="1">
                <a:solidFill>
                  <a:schemeClr val="accent6"/>
                </a:solidFill>
              </a:rPr>
              <a:t>thématiques</a:t>
            </a:r>
            <a:r>
              <a:rPr lang="en-US" sz="6600" dirty="0">
                <a:solidFill>
                  <a:schemeClr val="accent6"/>
                </a:solidFill>
              </a:rPr>
              <a:t> de </a:t>
            </a:r>
            <a:r>
              <a:rPr lang="en-US" sz="6600">
                <a:solidFill>
                  <a:schemeClr val="accent6"/>
                </a:solidFill>
              </a:rPr>
              <a:t>travail :</a:t>
            </a:r>
            <a:endParaRPr lang="en-US" sz="6600" dirty="0">
              <a:solidFill>
                <a:schemeClr val="accent6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6600" dirty="0">
              <a:solidFill>
                <a:schemeClr val="accent6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6600" dirty="0">
              <a:solidFill>
                <a:schemeClr val="accent6"/>
              </a:solidFill>
            </a:endParaRPr>
          </a:p>
          <a:p>
            <a:pPr marL="1130162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600" dirty="0">
                <a:solidFill>
                  <a:schemeClr val="accent6"/>
                </a:solidFill>
              </a:rPr>
              <a:t> </a:t>
            </a:r>
            <a:r>
              <a:rPr lang="en-US" sz="6600" dirty="0" err="1">
                <a:solidFill>
                  <a:schemeClr val="accent6"/>
                </a:solidFill>
              </a:rPr>
              <a:t>l’écoute</a:t>
            </a:r>
            <a:r>
              <a:rPr lang="en-US" sz="6600" dirty="0">
                <a:solidFill>
                  <a:schemeClr val="accent6"/>
                </a:solidFill>
              </a:rPr>
              <a:t> des femmes </a:t>
            </a:r>
            <a:r>
              <a:rPr lang="en-US" sz="6600" dirty="0" err="1">
                <a:solidFill>
                  <a:schemeClr val="accent6"/>
                </a:solidFill>
              </a:rPr>
              <a:t>victimes</a:t>
            </a:r>
            <a:r>
              <a:rPr lang="en-US" sz="6600" dirty="0">
                <a:solidFill>
                  <a:schemeClr val="accent6"/>
                </a:solidFill>
              </a:rPr>
              <a:t> de violence </a:t>
            </a:r>
          </a:p>
          <a:p>
            <a:pPr marL="1108573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600" dirty="0">
                <a:solidFill>
                  <a:schemeClr val="accent6"/>
                </a:solidFill>
              </a:rPr>
              <a:t>la </a:t>
            </a:r>
            <a:r>
              <a:rPr lang="en-US" sz="6600" dirty="0" err="1">
                <a:solidFill>
                  <a:schemeClr val="accent6"/>
                </a:solidFill>
              </a:rPr>
              <a:t>sensibilisation</a:t>
            </a:r>
            <a:r>
              <a:rPr lang="en-US" sz="6600" dirty="0">
                <a:solidFill>
                  <a:schemeClr val="accent6"/>
                </a:solidFill>
              </a:rPr>
              <a:t> à </a:t>
            </a:r>
            <a:r>
              <a:rPr lang="en-US" sz="6600" dirty="0" err="1">
                <a:solidFill>
                  <a:schemeClr val="accent6"/>
                </a:solidFill>
              </a:rPr>
              <a:t>l’écologie</a:t>
            </a:r>
            <a:r>
              <a:rPr lang="en-US" sz="6600" dirty="0">
                <a:solidFill>
                  <a:schemeClr val="accent6"/>
                </a:solidFill>
              </a:rPr>
              <a:t> </a:t>
            </a:r>
            <a:r>
              <a:rPr lang="en-US" sz="6600" dirty="0" err="1">
                <a:solidFill>
                  <a:schemeClr val="accent6"/>
                </a:solidFill>
              </a:rPr>
              <a:t>intégrale</a:t>
            </a:r>
            <a:endParaRPr lang="en-US" sz="6600" dirty="0">
              <a:solidFill>
                <a:schemeClr val="accent6"/>
              </a:solidFill>
            </a:endParaRPr>
          </a:p>
          <a:p>
            <a:pPr marL="1108573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600" dirty="0">
                <a:solidFill>
                  <a:schemeClr val="accent6"/>
                </a:solidFill>
              </a:rPr>
              <a:t>la </a:t>
            </a:r>
            <a:r>
              <a:rPr lang="en-US" sz="6600" dirty="0" err="1">
                <a:solidFill>
                  <a:schemeClr val="accent6"/>
                </a:solidFill>
              </a:rPr>
              <a:t>solidarité</a:t>
            </a:r>
            <a:r>
              <a:rPr lang="en-US" sz="6600" dirty="0">
                <a:solidFill>
                  <a:schemeClr val="accent6"/>
                </a:solidFill>
              </a:rPr>
              <a:t> et la </a:t>
            </a:r>
            <a:r>
              <a:rPr lang="en-US" sz="6600" dirty="0" err="1">
                <a:solidFill>
                  <a:schemeClr val="accent6"/>
                </a:solidFill>
              </a:rPr>
              <a:t>lutte</a:t>
            </a:r>
            <a:r>
              <a:rPr lang="en-US" sz="6600" dirty="0">
                <a:solidFill>
                  <a:schemeClr val="accent6"/>
                </a:solidFill>
              </a:rPr>
              <a:t> </a:t>
            </a:r>
            <a:r>
              <a:rPr lang="en-US" sz="6600" dirty="0" err="1">
                <a:solidFill>
                  <a:schemeClr val="accent6"/>
                </a:solidFill>
              </a:rPr>
              <a:t>contre</a:t>
            </a:r>
            <a:r>
              <a:rPr lang="en-US" sz="6600" dirty="0">
                <a:solidFill>
                  <a:schemeClr val="accent6"/>
                </a:solidFill>
              </a:rPr>
              <a:t> </a:t>
            </a:r>
            <a:r>
              <a:rPr lang="en-US" sz="6600" dirty="0" err="1">
                <a:solidFill>
                  <a:schemeClr val="accent6"/>
                </a:solidFill>
              </a:rPr>
              <a:t>l’isolement</a:t>
            </a:r>
            <a:r>
              <a:rPr lang="en-US" sz="6600" dirty="0">
                <a:solidFill>
                  <a:schemeClr val="accent6"/>
                </a:solidFill>
              </a:rPr>
              <a:t> </a:t>
            </a:r>
          </a:p>
          <a:p>
            <a:pPr marL="1108573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600" dirty="0">
                <a:solidFill>
                  <a:schemeClr val="accent6"/>
                </a:solidFill>
              </a:rPr>
              <a:t> la fin de vie et les aidants </a:t>
            </a:r>
          </a:p>
          <a:p>
            <a:pPr marL="1108573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600" dirty="0">
                <a:solidFill>
                  <a:schemeClr val="accent6"/>
                </a:solidFill>
              </a:rPr>
              <a:t> le </a:t>
            </a:r>
            <a:r>
              <a:rPr lang="en-US" sz="6600" dirty="0" err="1">
                <a:solidFill>
                  <a:schemeClr val="accent6"/>
                </a:solidFill>
              </a:rPr>
              <a:t>ressourcement</a:t>
            </a:r>
            <a:r>
              <a:rPr lang="en-US" sz="6600" dirty="0">
                <a:solidFill>
                  <a:schemeClr val="accent6"/>
                </a:solidFill>
              </a:rPr>
              <a:t> spirituel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700" dirty="0">
              <a:solidFill>
                <a:schemeClr val="tx2"/>
              </a:solidFill>
            </a:endParaRPr>
          </a:p>
        </p:txBody>
      </p:sp>
      <p:grpSp>
        <p:nvGrpSpPr>
          <p:cNvPr id="30" name="Group 16">
            <a:extLst>
              <a:ext uri="{FF2B5EF4-FFF2-40B4-BE49-F238E27FC236}">
                <a16:creationId xmlns:a16="http://schemas.microsoft.com/office/drawing/2014/main" id="{47A3A52F-BCB3-444D-9372-EE018B135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12803955" y="6172197"/>
            <a:ext cx="5483587" cy="4114803"/>
            <a:chOff x="-305" y="-1"/>
            <a:chExt cx="3832880" cy="2876136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E32C13-DED6-4967-85B8-68DD77103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18">
              <a:extLst>
                <a:ext uri="{FF2B5EF4-FFF2-40B4-BE49-F238E27FC236}">
                  <a16:creationId xmlns:a16="http://schemas.microsoft.com/office/drawing/2014/main" id="{38DDA515-BC6A-47FB-951E-E1E792875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97EEFA7-6787-4EC0-8284-6D3D273061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20">
              <a:extLst>
                <a:ext uri="{FF2B5EF4-FFF2-40B4-BE49-F238E27FC236}">
                  <a16:creationId xmlns:a16="http://schemas.microsoft.com/office/drawing/2014/main" id="{1A9621AC-50AB-4B43-896D-78FE571A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16254" y="4568295"/>
            <a:ext cx="10198700" cy="5311299"/>
          </a:xfrm>
          <a:custGeom>
            <a:avLst/>
            <a:gdLst/>
            <a:ahLst/>
            <a:cxnLst/>
            <a:rect l="l" t="t" r="r" b="b"/>
            <a:pathLst>
              <a:path w="10198700" h="5311299">
                <a:moveTo>
                  <a:pt x="0" y="0"/>
                </a:moveTo>
                <a:lnTo>
                  <a:pt x="10198700" y="0"/>
                </a:lnTo>
                <a:lnTo>
                  <a:pt x="10198700" y="5311299"/>
                </a:lnTo>
                <a:lnTo>
                  <a:pt x="0" y="5311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670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2053304" y="150068"/>
            <a:ext cx="1391295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FF914D"/>
                </a:solidFill>
                <a:latin typeface="Open Sans Bold"/>
              </a:rPr>
              <a:t>L’écoute des femmes victimes de violence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60258" y="1271583"/>
            <a:ext cx="16499042" cy="3026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8"/>
              </a:lnSpc>
            </a:pPr>
            <a:r>
              <a:rPr lang="en-US" sz="4270" dirty="0">
                <a:solidFill>
                  <a:srgbClr val="000000"/>
                </a:solidFill>
                <a:latin typeface="Open Sans"/>
              </a:rPr>
              <a:t>    Elle a </a:t>
            </a:r>
            <a:r>
              <a:rPr lang="en-US" sz="4270" dirty="0" err="1">
                <a:solidFill>
                  <a:srgbClr val="000000"/>
                </a:solidFill>
                <a:latin typeface="Open Sans"/>
              </a:rPr>
              <a:t>crée</a:t>
            </a:r>
            <a:r>
              <a:rPr lang="en-US" sz="427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270" dirty="0" err="1">
                <a:solidFill>
                  <a:srgbClr val="000000"/>
                </a:solidFill>
                <a:latin typeface="Open Sans"/>
              </a:rPr>
              <a:t>une</a:t>
            </a:r>
            <a:r>
              <a:rPr lang="en-US" sz="4270" dirty="0">
                <a:solidFill>
                  <a:srgbClr val="000000"/>
                </a:solidFill>
                <a:latin typeface="Open Sans"/>
              </a:rPr>
              <a:t> cellule </a:t>
            </a:r>
            <a:r>
              <a:rPr lang="en-US" sz="4270" dirty="0" err="1">
                <a:solidFill>
                  <a:srgbClr val="000000"/>
                </a:solidFill>
                <a:latin typeface="Open Sans"/>
              </a:rPr>
              <a:t>d’écoute</a:t>
            </a:r>
            <a:r>
              <a:rPr lang="en-US" sz="4270" dirty="0">
                <a:solidFill>
                  <a:srgbClr val="000000"/>
                </a:solidFill>
                <a:latin typeface="Open Sans"/>
              </a:rPr>
              <a:t> et </a:t>
            </a:r>
            <a:r>
              <a:rPr lang="en-US" sz="4270" dirty="0" err="1">
                <a:solidFill>
                  <a:srgbClr val="000000"/>
                </a:solidFill>
                <a:latin typeface="Open Sans"/>
              </a:rPr>
              <a:t>d’orientation</a:t>
            </a:r>
            <a:r>
              <a:rPr lang="en-US" sz="4270" dirty="0">
                <a:solidFill>
                  <a:srgbClr val="000000"/>
                </a:solidFill>
                <a:latin typeface="Open Sans"/>
              </a:rPr>
              <a:t> en direction des femmes </a:t>
            </a:r>
            <a:r>
              <a:rPr lang="en-US" sz="4270" dirty="0" err="1">
                <a:solidFill>
                  <a:srgbClr val="000000"/>
                </a:solidFill>
                <a:latin typeface="Open Sans"/>
              </a:rPr>
              <a:t>victimes</a:t>
            </a:r>
            <a:r>
              <a:rPr lang="en-US" sz="4270" dirty="0">
                <a:solidFill>
                  <a:srgbClr val="000000"/>
                </a:solidFill>
                <a:latin typeface="Open Sans"/>
              </a:rPr>
              <a:t> de violence </a:t>
            </a:r>
            <a:r>
              <a:rPr lang="en-US" sz="4270" dirty="0" err="1">
                <a:solidFill>
                  <a:srgbClr val="000000"/>
                </a:solidFill>
                <a:latin typeface="Open Sans"/>
              </a:rPr>
              <a:t>inaugurée</a:t>
            </a:r>
            <a:r>
              <a:rPr lang="en-US" sz="4270" dirty="0">
                <a:solidFill>
                  <a:srgbClr val="000000"/>
                </a:solidFill>
                <a:latin typeface="Open Sans"/>
              </a:rPr>
              <a:t> le 1er juin2023</a:t>
            </a:r>
          </a:p>
          <a:p>
            <a:pPr algn="ctr">
              <a:lnSpc>
                <a:spcPts val="5978"/>
              </a:lnSpc>
            </a:pPr>
            <a:r>
              <a:rPr lang="en-US" sz="4270" dirty="0">
                <a:solidFill>
                  <a:srgbClr val="000000"/>
                </a:solidFill>
                <a:latin typeface="Open Sans"/>
              </a:rPr>
              <a:t> La permanence </a:t>
            </a:r>
            <a:r>
              <a:rPr lang="en-US" sz="4270" dirty="0" err="1">
                <a:solidFill>
                  <a:srgbClr val="000000"/>
                </a:solidFill>
                <a:latin typeface="Open Sans"/>
              </a:rPr>
              <a:t>téléphonique</a:t>
            </a:r>
            <a:r>
              <a:rPr lang="en-US" sz="427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270" dirty="0" err="1">
                <a:solidFill>
                  <a:srgbClr val="000000"/>
                </a:solidFill>
                <a:latin typeface="Open Sans"/>
              </a:rPr>
              <a:t>est</a:t>
            </a:r>
            <a:r>
              <a:rPr lang="en-US" sz="4270" dirty="0">
                <a:solidFill>
                  <a:srgbClr val="000000"/>
                </a:solidFill>
                <a:latin typeface="Open Sans"/>
              </a:rPr>
              <a:t> accessible par un </a:t>
            </a:r>
            <a:r>
              <a:rPr lang="en-US" sz="4270" dirty="0" err="1">
                <a:solidFill>
                  <a:srgbClr val="000000"/>
                </a:solidFill>
                <a:latin typeface="Open Sans"/>
              </a:rPr>
              <a:t>numéro</a:t>
            </a:r>
            <a:r>
              <a:rPr lang="en-US" sz="4270" dirty="0">
                <a:solidFill>
                  <a:srgbClr val="000000"/>
                </a:solidFill>
                <a:latin typeface="Open Sans"/>
              </a:rPr>
              <a:t> vert les </a:t>
            </a:r>
            <a:r>
              <a:rPr lang="en-US" sz="4270" dirty="0" err="1">
                <a:solidFill>
                  <a:srgbClr val="000000"/>
                </a:solidFill>
                <a:latin typeface="Open Sans"/>
              </a:rPr>
              <a:t>lundis</a:t>
            </a:r>
            <a:r>
              <a:rPr lang="en-US" sz="4270" dirty="0">
                <a:solidFill>
                  <a:srgbClr val="000000"/>
                </a:solidFill>
                <a:latin typeface="Open Sans"/>
              </a:rPr>
              <a:t> après midis et </a:t>
            </a:r>
            <a:r>
              <a:rPr lang="en-US" sz="4270" dirty="0" err="1">
                <a:solidFill>
                  <a:srgbClr val="000000"/>
                </a:solidFill>
                <a:latin typeface="Open Sans"/>
              </a:rPr>
              <a:t>jeudis</a:t>
            </a:r>
            <a:r>
              <a:rPr lang="en-US" sz="4270" dirty="0">
                <a:solidFill>
                  <a:srgbClr val="000000"/>
                </a:solidFill>
                <a:latin typeface="Open Sans"/>
              </a:rPr>
              <a:t> matin 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89624" y="0"/>
            <a:ext cx="8698376" cy="10287000"/>
          </a:xfrm>
          <a:custGeom>
            <a:avLst/>
            <a:gdLst/>
            <a:ahLst/>
            <a:cxnLst/>
            <a:rect l="l" t="t" r="r" b="b"/>
            <a:pathLst>
              <a:path w="8698376" h="10287000">
                <a:moveTo>
                  <a:pt x="0" y="0"/>
                </a:moveTo>
                <a:lnTo>
                  <a:pt x="8698376" y="0"/>
                </a:lnTo>
                <a:lnTo>
                  <a:pt x="869837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50" t="-19228" b="-7913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-281534" y="0"/>
            <a:ext cx="9425534" cy="10287000"/>
          </a:xfrm>
          <a:custGeom>
            <a:avLst/>
            <a:gdLst/>
            <a:ahLst/>
            <a:cxnLst/>
            <a:rect l="l" t="t" r="r" b="b"/>
            <a:pathLst>
              <a:path w="9425534" h="10287000">
                <a:moveTo>
                  <a:pt x="0" y="0"/>
                </a:moveTo>
                <a:lnTo>
                  <a:pt x="9425534" y="0"/>
                </a:lnTo>
                <a:lnTo>
                  <a:pt x="942553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413" b="-23039"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639340"/>
            <a:ext cx="5301448" cy="3990963"/>
          </a:xfrm>
          <a:custGeom>
            <a:avLst/>
            <a:gdLst/>
            <a:ahLst/>
            <a:cxnLst/>
            <a:rect l="l" t="t" r="r" b="b"/>
            <a:pathLst>
              <a:path w="5301448" h="3990963">
                <a:moveTo>
                  <a:pt x="0" y="0"/>
                </a:moveTo>
                <a:lnTo>
                  <a:pt x="5301448" y="0"/>
                </a:lnTo>
                <a:lnTo>
                  <a:pt x="5301448" y="3990963"/>
                </a:lnTo>
                <a:lnTo>
                  <a:pt x="0" y="39909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066" r="-16496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12175547" y="4678669"/>
            <a:ext cx="5721793" cy="4951634"/>
          </a:xfrm>
          <a:custGeom>
            <a:avLst/>
            <a:gdLst/>
            <a:ahLst/>
            <a:cxnLst/>
            <a:rect l="l" t="t" r="r" b="b"/>
            <a:pathLst>
              <a:path w="5721793" h="4951634">
                <a:moveTo>
                  <a:pt x="0" y="0"/>
                </a:moveTo>
                <a:lnTo>
                  <a:pt x="5721793" y="0"/>
                </a:lnTo>
                <a:lnTo>
                  <a:pt x="5721793" y="4951634"/>
                </a:lnTo>
                <a:lnTo>
                  <a:pt x="0" y="49516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834" r="-7834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0" y="130835"/>
            <a:ext cx="16739229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FF914D"/>
                </a:solidFill>
                <a:latin typeface="Open Sans Bold"/>
              </a:rPr>
              <a:t>La sensibilisation à  l’écologie intégrale</a:t>
            </a:r>
            <a:r>
              <a:rPr lang="en-US" sz="5199">
                <a:solidFill>
                  <a:srgbClr val="000000"/>
                </a:solidFill>
                <a:latin typeface="Open Sans Bold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1725295"/>
            <a:ext cx="17259300" cy="756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1"/>
              </a:lnSpc>
              <a:spcBef>
                <a:spcPct val="0"/>
              </a:spcBef>
            </a:pPr>
            <a:r>
              <a:rPr lang="en-US" sz="4358">
                <a:solidFill>
                  <a:srgbClr val="000000"/>
                </a:solidFill>
                <a:latin typeface="Open Sans"/>
              </a:rPr>
              <a:t>12 rencontres départementales dans différentes régions </a:t>
            </a:r>
          </a:p>
        </p:txBody>
      </p:sp>
      <p:sp>
        <p:nvSpPr>
          <p:cNvPr id="6" name="Freeform 6"/>
          <p:cNvSpPr/>
          <p:nvPr/>
        </p:nvSpPr>
        <p:spPr>
          <a:xfrm>
            <a:off x="5534188" y="3243885"/>
            <a:ext cx="5854582" cy="4390936"/>
          </a:xfrm>
          <a:custGeom>
            <a:avLst/>
            <a:gdLst/>
            <a:ahLst/>
            <a:cxnLst/>
            <a:rect l="l" t="t" r="r" b="b"/>
            <a:pathLst>
              <a:path w="5854582" h="4390936">
                <a:moveTo>
                  <a:pt x="0" y="0"/>
                </a:moveTo>
                <a:lnTo>
                  <a:pt x="5854582" y="0"/>
                </a:lnTo>
                <a:lnTo>
                  <a:pt x="5854582" y="4390937"/>
                </a:lnTo>
                <a:lnTo>
                  <a:pt x="0" y="43909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793270" y="2021988"/>
            <a:ext cx="5791505" cy="3307382"/>
          </a:xfrm>
          <a:custGeom>
            <a:avLst/>
            <a:gdLst/>
            <a:ahLst/>
            <a:cxnLst/>
            <a:rect l="l" t="t" r="r" b="b"/>
            <a:pathLst>
              <a:path w="5791505" h="3307382">
                <a:moveTo>
                  <a:pt x="0" y="0"/>
                </a:moveTo>
                <a:lnTo>
                  <a:pt x="5791504" y="0"/>
                </a:lnTo>
                <a:lnTo>
                  <a:pt x="5791504" y="3307382"/>
                </a:lnTo>
                <a:lnTo>
                  <a:pt x="0" y="33073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698" r="-12698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301347" y="2021988"/>
            <a:ext cx="5390302" cy="3573346"/>
          </a:xfrm>
          <a:custGeom>
            <a:avLst/>
            <a:gdLst/>
            <a:ahLst/>
            <a:cxnLst/>
            <a:rect l="l" t="t" r="r" b="b"/>
            <a:pathLst>
              <a:path w="5390302" h="3573346">
                <a:moveTo>
                  <a:pt x="0" y="0"/>
                </a:moveTo>
                <a:lnTo>
                  <a:pt x="5390302" y="0"/>
                </a:lnTo>
                <a:lnTo>
                  <a:pt x="5390302" y="3573346"/>
                </a:lnTo>
                <a:lnTo>
                  <a:pt x="0" y="35733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6736720" y="3271160"/>
            <a:ext cx="4736473" cy="5625881"/>
          </a:xfrm>
          <a:custGeom>
            <a:avLst/>
            <a:gdLst/>
            <a:ahLst/>
            <a:cxnLst/>
            <a:rect l="l" t="t" r="r" b="b"/>
            <a:pathLst>
              <a:path w="4736473" h="5625881">
                <a:moveTo>
                  <a:pt x="0" y="0"/>
                </a:moveTo>
                <a:lnTo>
                  <a:pt x="4736473" y="0"/>
                </a:lnTo>
                <a:lnTo>
                  <a:pt x="4736473" y="5625880"/>
                </a:lnTo>
                <a:lnTo>
                  <a:pt x="0" y="56258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072" t="-9381" b="-938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408679" y="6023348"/>
            <a:ext cx="5167226" cy="3875420"/>
          </a:xfrm>
          <a:custGeom>
            <a:avLst/>
            <a:gdLst/>
            <a:ahLst/>
            <a:cxnLst/>
            <a:rect l="l" t="t" r="r" b="b"/>
            <a:pathLst>
              <a:path w="5167226" h="3875420">
                <a:moveTo>
                  <a:pt x="0" y="0"/>
                </a:moveTo>
                <a:lnTo>
                  <a:pt x="5167226" y="0"/>
                </a:lnTo>
                <a:lnTo>
                  <a:pt x="5167226" y="3875419"/>
                </a:lnTo>
                <a:lnTo>
                  <a:pt x="0" y="38754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2089122" y="5812496"/>
            <a:ext cx="5170178" cy="3877633"/>
          </a:xfrm>
          <a:custGeom>
            <a:avLst/>
            <a:gdLst/>
            <a:ahLst/>
            <a:cxnLst/>
            <a:rect l="l" t="t" r="r" b="b"/>
            <a:pathLst>
              <a:path w="5170178" h="3877633">
                <a:moveTo>
                  <a:pt x="0" y="0"/>
                </a:moveTo>
                <a:lnTo>
                  <a:pt x="5170178" y="0"/>
                </a:lnTo>
                <a:lnTo>
                  <a:pt x="5170178" y="3877633"/>
                </a:lnTo>
                <a:lnTo>
                  <a:pt x="0" y="38776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408679" y="-95250"/>
            <a:ext cx="16850621" cy="1784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914D"/>
                </a:solidFill>
                <a:latin typeface="Open Sans Bold"/>
              </a:rPr>
              <a:t>La solidarité et la lutte contre l’isolement </a:t>
            </a:r>
          </a:p>
          <a:p>
            <a:pPr algn="ctr">
              <a:lnSpc>
                <a:spcPts val="7095"/>
              </a:lnSpc>
              <a:spcBef>
                <a:spcPct val="0"/>
              </a:spcBef>
            </a:pPr>
            <a:r>
              <a:rPr lang="en-US" sz="5068">
                <a:solidFill>
                  <a:srgbClr val="000000"/>
                </a:solidFill>
                <a:latin typeface="Open Sans"/>
              </a:rPr>
              <a:t>repas, expos photos, collecte de chocolats aux ainés  ...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201</Words>
  <Application>Microsoft Office PowerPoint</Application>
  <PresentationFormat>Personnalisé</PresentationFormat>
  <Paragraphs>29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7" baseType="lpstr">
      <vt:lpstr>Open Sans Bold</vt:lpstr>
      <vt:lpstr>Open Sans</vt:lpstr>
      <vt:lpstr>Calibri</vt:lpstr>
      <vt:lpstr>Arial</vt:lpstr>
      <vt:lpstr>Office Theme</vt:lpstr>
      <vt:lpstr>Présentation PowerPoint</vt:lpstr>
      <vt:lpstr>Qu’est- ce que l’Action catholique des femmes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 2023 elle a privilégié étudié différentes thématiques telles: étravaVotre texte de paragraphe</dc:title>
  <dc:creator>Christiane</dc:creator>
  <cp:lastModifiedBy>Christiane DUJARDIN</cp:lastModifiedBy>
  <cp:revision>3</cp:revision>
  <dcterms:created xsi:type="dcterms:W3CDTF">2006-08-16T00:00:00Z</dcterms:created>
  <dcterms:modified xsi:type="dcterms:W3CDTF">2024-01-25T11:11:09Z</dcterms:modified>
  <dc:identifier>DAF5Z4TlBr0</dc:identifier>
</cp:coreProperties>
</file>